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4" r:id="rId3"/>
    <p:sldId id="1193" r:id="rId4"/>
    <p:sldId id="257" r:id="rId5"/>
    <p:sldId id="297" r:id="rId6"/>
    <p:sldId id="259" r:id="rId7"/>
    <p:sldId id="1194" r:id="rId8"/>
    <p:sldId id="1195" r:id="rId9"/>
    <p:sldId id="1196" r:id="rId10"/>
    <p:sldId id="1197" r:id="rId11"/>
    <p:sldId id="1198" r:id="rId12"/>
    <p:sldId id="1199" r:id="rId13"/>
    <p:sldId id="1200" r:id="rId14"/>
    <p:sldId id="1201" r:id="rId15"/>
    <p:sldId id="260" r:id="rId16"/>
    <p:sldId id="261" r:id="rId17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83DA8-9636-4709-BEDA-1960E4DD6F68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69965A3A-BE56-42A2-B982-B23AF7777E95}">
      <dgm:prSet phldrT="[Text]" custT="1"/>
      <dgm:spPr/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</a:rPr>
            <a:t> 3</a:t>
          </a:r>
          <a:r>
            <a:rPr lang="ru-RU" sz="2400" dirty="0">
              <a:solidFill>
                <a:schemeClr val="tx1"/>
              </a:solidFill>
            </a:rPr>
            <a:t> </a:t>
          </a:r>
          <a:r>
            <a:rPr lang="ru-RU" sz="1800" dirty="0">
              <a:solidFill>
                <a:schemeClr val="tx1"/>
              </a:solidFill>
            </a:rPr>
            <a:t>этапа</a:t>
          </a:r>
          <a:endParaRPr lang="en-GB" sz="1800" dirty="0">
            <a:solidFill>
              <a:schemeClr val="tx1"/>
            </a:solidFill>
          </a:endParaRPr>
        </a:p>
      </dgm:t>
    </dgm:pt>
    <dgm:pt modelId="{8F02A861-659F-45A2-936D-4EE20D5F19ED}" type="parTrans" cxnId="{2D7D1C7C-90AC-4B63-8CAF-0C164B5A5E5F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95ABEEA6-394A-4BC2-9E20-71A3EF462A67}" type="sibTrans" cxnId="{2D7D1C7C-90AC-4B63-8CAF-0C164B5A5E5F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25905C13-090E-44D5-9605-1CC39F4BE222}">
      <dgm:prSet phldrT="[Text]" custT="1"/>
      <dgm:spPr/>
      <dgm:t>
        <a:bodyPr/>
        <a:lstStyle/>
        <a:p>
          <a:pPr algn="l"/>
          <a:r>
            <a:rPr lang="ru-RU" sz="2400" b="1" kern="1200" dirty="0">
              <a:solidFill>
                <a:schemeClr val="tx1"/>
              </a:solidFill>
            </a:rPr>
            <a:t> 5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>
              <a:solidFill>
                <a:schemeClr val="tx1"/>
              </a:solidFill>
              <a:latin typeface="Futura PT Medium"/>
              <a:ea typeface="+mn-ea"/>
              <a:cs typeface="+mn-cs"/>
            </a:rPr>
            <a:t>видов мышления</a:t>
          </a:r>
          <a:endParaRPr lang="en-GB" sz="1800" kern="1200" dirty="0">
            <a:solidFill>
              <a:schemeClr val="tx1"/>
            </a:solidFill>
            <a:latin typeface="Futura PT Medium"/>
            <a:ea typeface="+mn-ea"/>
            <a:cs typeface="+mn-cs"/>
          </a:endParaRPr>
        </a:p>
      </dgm:t>
    </dgm:pt>
    <dgm:pt modelId="{3C32D09E-137A-453F-BDF3-F185308D4B0E}" type="parTrans" cxnId="{AD16E2F9-79D5-4D90-B015-9AC6FF21B369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639F44C2-FB9E-4A8B-B520-4585A43F4CA0}" type="sibTrans" cxnId="{AD16E2F9-79D5-4D90-B015-9AC6FF21B369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B74D6613-8DDB-42BA-8CF4-264ADA244539}">
      <dgm:prSet phldrT="[Text]" custT="1"/>
      <dgm:spPr/>
      <dgm:t>
        <a:bodyPr/>
        <a:lstStyle/>
        <a:p>
          <a:pPr algn="l"/>
          <a:r>
            <a:rPr lang="ru-RU" sz="2400" b="1" kern="1200" dirty="0">
              <a:solidFill>
                <a:schemeClr val="tx1"/>
              </a:solidFill>
            </a:rPr>
            <a:t> </a:t>
          </a:r>
          <a:r>
            <a:rPr lang="ru-RU" sz="2000" b="1" kern="1200" dirty="0">
              <a:solidFill>
                <a:schemeClr val="tx1"/>
              </a:solidFill>
            </a:rPr>
            <a:t>12</a:t>
          </a:r>
          <a:r>
            <a:rPr lang="ru-RU" sz="2000" kern="1200" dirty="0">
              <a:solidFill>
                <a:schemeClr val="tx1"/>
              </a:solidFill>
            </a:rPr>
            <a:t> </a:t>
          </a:r>
          <a:r>
            <a:rPr lang="ru-RU" sz="1800" kern="1200" dirty="0">
              <a:solidFill>
                <a:schemeClr val="tx1"/>
              </a:solidFill>
              <a:latin typeface="Futura PT Medium"/>
              <a:ea typeface="+mn-ea"/>
              <a:cs typeface="+mn-cs"/>
            </a:rPr>
            <a:t>инструментов </a:t>
          </a:r>
          <a:endParaRPr lang="en-GB" sz="1800" kern="1200" dirty="0">
            <a:solidFill>
              <a:schemeClr val="tx1"/>
            </a:solidFill>
            <a:latin typeface="Futura PT Medium"/>
            <a:ea typeface="+mn-ea"/>
            <a:cs typeface="+mn-cs"/>
          </a:endParaRPr>
        </a:p>
      </dgm:t>
    </dgm:pt>
    <dgm:pt modelId="{5C486CC3-DD8D-479C-8AF4-763802F46FA9}" type="parTrans" cxnId="{7541B38D-C610-44F0-AEFF-7D04D104D125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7515973C-6BB6-4259-96B1-F58C2FF182DC}" type="sibTrans" cxnId="{7541B38D-C610-44F0-AEFF-7D04D104D125}">
      <dgm:prSet/>
      <dgm:spPr/>
      <dgm:t>
        <a:bodyPr/>
        <a:lstStyle/>
        <a:p>
          <a:endParaRPr lang="en-GB" sz="1100">
            <a:solidFill>
              <a:schemeClr val="tx1"/>
            </a:solidFill>
          </a:endParaRPr>
        </a:p>
      </dgm:t>
    </dgm:pt>
    <dgm:pt modelId="{E9CD4884-4679-41E2-AECF-843314762687}" type="pres">
      <dgm:prSet presAssocID="{9A083DA8-9636-4709-BEDA-1960E4DD6F68}" presName="compositeShape" presStyleCnt="0">
        <dgm:presLayoutVars>
          <dgm:dir/>
          <dgm:resizeHandles/>
        </dgm:presLayoutVars>
      </dgm:prSet>
      <dgm:spPr/>
    </dgm:pt>
    <dgm:pt modelId="{18C147EB-F9B0-4005-B772-6DD77BEFA202}" type="pres">
      <dgm:prSet presAssocID="{9A083DA8-9636-4709-BEDA-1960E4DD6F68}" presName="pyramid" presStyleLbl="node1" presStyleIdx="0" presStyleCnt="1" custScaleX="154998"/>
      <dgm:spPr/>
    </dgm:pt>
    <dgm:pt modelId="{80BA432F-262D-424B-B16D-251E1557650C}" type="pres">
      <dgm:prSet presAssocID="{9A083DA8-9636-4709-BEDA-1960E4DD6F68}" presName="theList" presStyleCnt="0"/>
      <dgm:spPr/>
    </dgm:pt>
    <dgm:pt modelId="{FC916943-38BC-4A95-9317-606FD8D5FE65}" type="pres">
      <dgm:prSet presAssocID="{69965A3A-BE56-42A2-B982-B23AF7777E95}" presName="aNode" presStyleLbl="fgAcc1" presStyleIdx="0" presStyleCnt="3" custScaleX="146526">
        <dgm:presLayoutVars>
          <dgm:bulletEnabled val="1"/>
        </dgm:presLayoutVars>
      </dgm:prSet>
      <dgm:spPr/>
    </dgm:pt>
    <dgm:pt modelId="{DC234AEC-1A9A-41C5-A875-2EDB75D108A4}" type="pres">
      <dgm:prSet presAssocID="{69965A3A-BE56-42A2-B982-B23AF7777E95}" presName="aSpace" presStyleCnt="0"/>
      <dgm:spPr/>
    </dgm:pt>
    <dgm:pt modelId="{55375EC6-22F6-4090-A929-EAC9733CEA18}" type="pres">
      <dgm:prSet presAssocID="{25905C13-090E-44D5-9605-1CC39F4BE222}" presName="aNode" presStyleLbl="fgAcc1" presStyleIdx="1" presStyleCnt="3" custScaleX="148713" custScaleY="111752">
        <dgm:presLayoutVars>
          <dgm:bulletEnabled val="1"/>
        </dgm:presLayoutVars>
      </dgm:prSet>
      <dgm:spPr/>
    </dgm:pt>
    <dgm:pt modelId="{CD91C6AF-5712-47AF-B695-010BCADE3E03}" type="pres">
      <dgm:prSet presAssocID="{25905C13-090E-44D5-9605-1CC39F4BE222}" presName="aSpace" presStyleCnt="0"/>
      <dgm:spPr/>
    </dgm:pt>
    <dgm:pt modelId="{A4F4A5D2-3012-451B-B74E-56EC177F2DD0}" type="pres">
      <dgm:prSet presAssocID="{B74D6613-8DDB-42BA-8CF4-264ADA244539}" presName="aNode" presStyleLbl="fgAcc1" presStyleIdx="2" presStyleCnt="3" custScaleX="146526">
        <dgm:presLayoutVars>
          <dgm:bulletEnabled val="1"/>
        </dgm:presLayoutVars>
      </dgm:prSet>
      <dgm:spPr/>
    </dgm:pt>
    <dgm:pt modelId="{2D6F013A-3074-431F-B681-A3B7627C5BB3}" type="pres">
      <dgm:prSet presAssocID="{B74D6613-8DDB-42BA-8CF4-264ADA244539}" presName="aSpace" presStyleCnt="0"/>
      <dgm:spPr/>
    </dgm:pt>
  </dgm:ptLst>
  <dgm:cxnLst>
    <dgm:cxn modelId="{C8BF5B0D-4874-44AF-9E0A-4F22160C7061}" type="presOf" srcId="{25905C13-090E-44D5-9605-1CC39F4BE222}" destId="{55375EC6-22F6-4090-A929-EAC9733CEA18}" srcOrd="0" destOrd="0" presId="urn:microsoft.com/office/officeart/2005/8/layout/pyramid2"/>
    <dgm:cxn modelId="{F7889316-0013-4098-B22D-90B6F4F7CC75}" type="presOf" srcId="{69965A3A-BE56-42A2-B982-B23AF7777E95}" destId="{FC916943-38BC-4A95-9317-606FD8D5FE65}" srcOrd="0" destOrd="0" presId="urn:microsoft.com/office/officeart/2005/8/layout/pyramid2"/>
    <dgm:cxn modelId="{2D7D1C7C-90AC-4B63-8CAF-0C164B5A5E5F}" srcId="{9A083DA8-9636-4709-BEDA-1960E4DD6F68}" destId="{69965A3A-BE56-42A2-B982-B23AF7777E95}" srcOrd="0" destOrd="0" parTransId="{8F02A861-659F-45A2-936D-4EE20D5F19ED}" sibTransId="{95ABEEA6-394A-4BC2-9E20-71A3EF462A67}"/>
    <dgm:cxn modelId="{7541B38D-C610-44F0-AEFF-7D04D104D125}" srcId="{9A083DA8-9636-4709-BEDA-1960E4DD6F68}" destId="{B74D6613-8DDB-42BA-8CF4-264ADA244539}" srcOrd="2" destOrd="0" parTransId="{5C486CC3-DD8D-479C-8AF4-763802F46FA9}" sibTransId="{7515973C-6BB6-4259-96B1-F58C2FF182DC}"/>
    <dgm:cxn modelId="{1817FCEE-69E9-405E-9FB9-6A895CA4B005}" type="presOf" srcId="{9A083DA8-9636-4709-BEDA-1960E4DD6F68}" destId="{E9CD4884-4679-41E2-AECF-843314762687}" srcOrd="0" destOrd="0" presId="urn:microsoft.com/office/officeart/2005/8/layout/pyramid2"/>
    <dgm:cxn modelId="{4C2140F7-2D0C-4E27-AF1A-8371FB6D8734}" type="presOf" srcId="{B74D6613-8DDB-42BA-8CF4-264ADA244539}" destId="{A4F4A5D2-3012-451B-B74E-56EC177F2DD0}" srcOrd="0" destOrd="0" presId="urn:microsoft.com/office/officeart/2005/8/layout/pyramid2"/>
    <dgm:cxn modelId="{AD16E2F9-79D5-4D90-B015-9AC6FF21B369}" srcId="{9A083DA8-9636-4709-BEDA-1960E4DD6F68}" destId="{25905C13-090E-44D5-9605-1CC39F4BE222}" srcOrd="1" destOrd="0" parTransId="{3C32D09E-137A-453F-BDF3-F185308D4B0E}" sibTransId="{639F44C2-FB9E-4A8B-B520-4585A43F4CA0}"/>
    <dgm:cxn modelId="{058F4298-3FFF-4C60-8160-B63F6170E430}" type="presParOf" srcId="{E9CD4884-4679-41E2-AECF-843314762687}" destId="{18C147EB-F9B0-4005-B772-6DD77BEFA202}" srcOrd="0" destOrd="0" presId="urn:microsoft.com/office/officeart/2005/8/layout/pyramid2"/>
    <dgm:cxn modelId="{85B94284-F72C-43D3-9D64-A58D4068F44F}" type="presParOf" srcId="{E9CD4884-4679-41E2-AECF-843314762687}" destId="{80BA432F-262D-424B-B16D-251E1557650C}" srcOrd="1" destOrd="0" presId="urn:microsoft.com/office/officeart/2005/8/layout/pyramid2"/>
    <dgm:cxn modelId="{46D26D4A-16AF-405C-B44F-67BA63C28BFD}" type="presParOf" srcId="{80BA432F-262D-424B-B16D-251E1557650C}" destId="{FC916943-38BC-4A95-9317-606FD8D5FE65}" srcOrd="0" destOrd="0" presId="urn:microsoft.com/office/officeart/2005/8/layout/pyramid2"/>
    <dgm:cxn modelId="{190664C6-3A5F-4EE9-AA18-B83CFEF86A0F}" type="presParOf" srcId="{80BA432F-262D-424B-B16D-251E1557650C}" destId="{DC234AEC-1A9A-41C5-A875-2EDB75D108A4}" srcOrd="1" destOrd="0" presId="urn:microsoft.com/office/officeart/2005/8/layout/pyramid2"/>
    <dgm:cxn modelId="{A433849C-AA03-4B37-B860-C985A07EF724}" type="presParOf" srcId="{80BA432F-262D-424B-B16D-251E1557650C}" destId="{55375EC6-22F6-4090-A929-EAC9733CEA18}" srcOrd="2" destOrd="0" presId="urn:microsoft.com/office/officeart/2005/8/layout/pyramid2"/>
    <dgm:cxn modelId="{3B89C766-7127-46FB-A3B3-6B43A7E168D3}" type="presParOf" srcId="{80BA432F-262D-424B-B16D-251E1557650C}" destId="{CD91C6AF-5712-47AF-B695-010BCADE3E03}" srcOrd="3" destOrd="0" presId="urn:microsoft.com/office/officeart/2005/8/layout/pyramid2"/>
    <dgm:cxn modelId="{59AE2C6B-B0E6-41C9-AF5A-B0DD4492CE66}" type="presParOf" srcId="{80BA432F-262D-424B-B16D-251E1557650C}" destId="{A4F4A5D2-3012-451B-B74E-56EC177F2DD0}" srcOrd="4" destOrd="0" presId="urn:microsoft.com/office/officeart/2005/8/layout/pyramid2"/>
    <dgm:cxn modelId="{80AFD074-826F-4A98-801B-690A104AC8BB}" type="presParOf" srcId="{80BA432F-262D-424B-B16D-251E1557650C}" destId="{2D6F013A-3074-431F-B681-A3B7627C5BB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147EB-F9B0-4005-B772-6DD77BEFA202}">
      <dsp:nvSpPr>
        <dsp:cNvPr id="0" name=""/>
        <dsp:cNvSpPr/>
      </dsp:nvSpPr>
      <dsp:spPr>
        <a:xfrm>
          <a:off x="-535833" y="0"/>
          <a:ext cx="4354995" cy="280971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16943-38BC-4A95-9317-606FD8D5FE65}">
      <dsp:nvSpPr>
        <dsp:cNvPr id="0" name=""/>
        <dsp:cNvSpPr/>
      </dsp:nvSpPr>
      <dsp:spPr>
        <a:xfrm>
          <a:off x="1216809" y="281730"/>
          <a:ext cx="2676022" cy="6431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 3</a:t>
          </a:r>
          <a:r>
            <a:rPr lang="ru-RU" sz="2400" kern="1200" dirty="0">
              <a:solidFill>
                <a:schemeClr val="tx1"/>
              </a:solidFill>
            </a:rPr>
            <a:t> </a:t>
          </a:r>
          <a:r>
            <a:rPr lang="ru-RU" sz="1800" kern="1200" dirty="0">
              <a:solidFill>
                <a:schemeClr val="tx1"/>
              </a:solidFill>
            </a:rPr>
            <a:t>этапа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248205" y="313126"/>
        <a:ext cx="2613230" cy="580368"/>
      </dsp:txXfrm>
    </dsp:sp>
    <dsp:sp modelId="{55375EC6-22F6-4090-A929-EAC9733CEA18}">
      <dsp:nvSpPr>
        <dsp:cNvPr id="0" name=""/>
        <dsp:cNvSpPr/>
      </dsp:nvSpPr>
      <dsp:spPr>
        <a:xfrm>
          <a:off x="1196838" y="1005285"/>
          <a:ext cx="2715963" cy="7187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44607"/>
              <a:satOff val="-2096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 5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>
              <a:solidFill>
                <a:schemeClr val="tx1"/>
              </a:solidFill>
              <a:latin typeface="Futura PT Medium"/>
              <a:ea typeface="+mn-ea"/>
              <a:cs typeface="+mn-cs"/>
            </a:rPr>
            <a:t>видов мышления</a:t>
          </a:r>
          <a:endParaRPr lang="en-GB" sz="1800" kern="1200" dirty="0">
            <a:solidFill>
              <a:schemeClr val="tx1"/>
            </a:solidFill>
            <a:latin typeface="Futura PT Medium"/>
            <a:ea typeface="+mn-ea"/>
            <a:cs typeface="+mn-cs"/>
          </a:endParaRPr>
        </a:p>
      </dsp:txBody>
      <dsp:txXfrm>
        <a:off x="1231924" y="1040371"/>
        <a:ext cx="2645791" cy="648572"/>
      </dsp:txXfrm>
    </dsp:sp>
    <dsp:sp modelId="{A4F4A5D2-3012-451B-B74E-56EC177F2DD0}">
      <dsp:nvSpPr>
        <dsp:cNvPr id="0" name=""/>
        <dsp:cNvSpPr/>
      </dsp:nvSpPr>
      <dsp:spPr>
        <a:xfrm>
          <a:off x="1216809" y="1804425"/>
          <a:ext cx="2676022" cy="6431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489215"/>
              <a:satOff val="-4192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 </a:t>
          </a:r>
          <a:r>
            <a:rPr lang="ru-RU" sz="2000" b="1" kern="1200" dirty="0">
              <a:solidFill>
                <a:schemeClr val="tx1"/>
              </a:solidFill>
            </a:rPr>
            <a:t>12</a:t>
          </a:r>
          <a:r>
            <a:rPr lang="ru-RU" sz="2000" kern="1200" dirty="0">
              <a:solidFill>
                <a:schemeClr val="tx1"/>
              </a:solidFill>
            </a:rPr>
            <a:t> </a:t>
          </a:r>
          <a:r>
            <a:rPr lang="ru-RU" sz="1800" kern="1200" dirty="0">
              <a:solidFill>
                <a:schemeClr val="tx1"/>
              </a:solidFill>
              <a:latin typeface="Futura PT Medium"/>
              <a:ea typeface="+mn-ea"/>
              <a:cs typeface="+mn-cs"/>
            </a:rPr>
            <a:t>инструментов </a:t>
          </a:r>
          <a:endParaRPr lang="en-GB" sz="1800" kern="1200" dirty="0">
            <a:solidFill>
              <a:schemeClr val="tx1"/>
            </a:solidFill>
            <a:latin typeface="Futura PT Medium"/>
            <a:ea typeface="+mn-ea"/>
            <a:cs typeface="+mn-cs"/>
          </a:endParaRPr>
        </a:p>
      </dsp:txBody>
      <dsp:txXfrm>
        <a:off x="1248205" y="1835821"/>
        <a:ext cx="2613230" cy="580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9888C-9D31-45EB-BC34-12536A16926F}" type="datetimeFigureOut">
              <a:rPr lang="ru-KZ" smtClean="0"/>
              <a:t>17.09.2021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6150-A388-45C5-8088-6B409C5B2CE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35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33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2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6D2B97-C1E5-644D-AFC1-38EE82013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7EC7028-612D-5C4E-95B2-1815B02C10B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478367" y="6201026"/>
            <a:ext cx="1960032" cy="193707"/>
          </a:xfrm>
          <a:prstGeom prst="rect">
            <a:avLst/>
          </a:prstGeom>
          <a:noFill/>
        </p:spPr>
        <p:txBody>
          <a:bodyPr vert="horz" wrap="square" lIns="0" tIns="0" rIns="0" bIns="0" anchor="ctr" anchorCtr="0">
            <a:spAutoFit/>
          </a:bodyPr>
          <a:lstStyle>
            <a:lvl1pPr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000" b="1" i="0" kern="1200" cap="none" spc="100" baseline="0">
                <a:solidFill>
                  <a:schemeClr val="tx1"/>
                </a:solidFill>
                <a:latin typeface="Futura Std Book" panose="020B0502020204020303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fld id="{D92003BE-7B9E-0B42-8928-43335796EBF9}" type="slidenum">
              <a:rPr lang="en-US" sz="1200" b="0" smtClean="0">
                <a:solidFill>
                  <a:schemeClr val="tx1"/>
                </a:solidFill>
                <a:latin typeface="+mj-lt"/>
              </a:rPr>
              <a:t>‹#›</a:t>
            </a:fld>
            <a:endParaRPr lang="en-GB" sz="12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B15342F-29D2-EE4E-87F9-DA830B4B459D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368" y="452967"/>
            <a:ext cx="3574343" cy="828089"/>
          </a:xfrm>
          <a:prstGeom prst="rect">
            <a:avLst/>
          </a:prstGeom>
          <a:noFill/>
        </p:spPr>
        <p:txBody>
          <a:bodyPr vert="horz" wrap="square" lIns="0" tIns="90000" rIns="0" bIns="90000" anchor="t" anchorCtr="0">
            <a:spAutoFit/>
          </a:bodyPr>
          <a:lstStyle>
            <a:lvl1pPr>
              <a:lnSpc>
                <a:spcPct val="100000"/>
              </a:lnSpc>
              <a:defRPr sz="2100" b="0" i="0" kern="1200" cap="none" spc="133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THE SUB TITLE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8368" y="1463461"/>
            <a:ext cx="3574343" cy="3805237"/>
          </a:xfrm>
        </p:spPr>
        <p:txBody>
          <a:bodyPr/>
          <a:lstStyle>
            <a:lvl1pPr>
              <a:spcAft>
                <a:spcPts val="600"/>
              </a:spcAft>
              <a:defRPr sz="1800" b="0" i="0">
                <a:solidFill>
                  <a:schemeClr val="bg1"/>
                </a:solidFill>
                <a:latin typeface="Futura PT Medium" panose="020B0502020204020303" pitchFamily="34" charset="77"/>
              </a:defRPr>
            </a:lvl1pPr>
            <a:lvl2pPr>
              <a:spcAft>
                <a:spcPts val="600"/>
              </a:spcAft>
              <a:buClrTx/>
              <a:defRPr sz="1800" b="0" i="0">
                <a:solidFill>
                  <a:schemeClr val="bg1"/>
                </a:solidFill>
                <a:latin typeface="Futura PT Medium" panose="020B0502020204020303" pitchFamily="34" charset="77"/>
              </a:defRPr>
            </a:lvl2pPr>
            <a:lvl3pPr>
              <a:spcAft>
                <a:spcPts val="600"/>
              </a:spcAft>
              <a:buClrTx/>
              <a:defRPr sz="1800" b="0" i="0">
                <a:solidFill>
                  <a:schemeClr val="bg1"/>
                </a:solidFill>
                <a:latin typeface="Futura PT Medium" panose="020B0502020204020303" pitchFamily="34" charset="77"/>
              </a:defRPr>
            </a:lvl3pPr>
            <a:lvl4pPr>
              <a:spcAft>
                <a:spcPts val="600"/>
              </a:spcAft>
              <a:buClrTx/>
              <a:defRPr sz="1800" b="0" i="0">
                <a:solidFill>
                  <a:schemeClr val="bg1"/>
                </a:solidFill>
                <a:latin typeface="Futura PT Medium" panose="020B0502020204020303" pitchFamily="34" charset="77"/>
              </a:defRPr>
            </a:lvl4pPr>
            <a:lvl5pPr>
              <a:spcAft>
                <a:spcPts val="600"/>
              </a:spcAft>
              <a:buClrTx/>
              <a:defRPr sz="1800" b="0" i="0">
                <a:solidFill>
                  <a:schemeClr val="bg1"/>
                </a:solidFill>
                <a:latin typeface="Futura PT Medium" panose="020B05020202040203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3997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8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9/17/2021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5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771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0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4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8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9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jamboard.google.com/d/1pGFF6lfdCFaGfiNZPtUkGDVBFX5yZZPJ8BV1bUraJpY/edit?usp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ocs.google.com/presentation/d/1YL11TruCeqZjrQdI-pBvLbZgdoQz07hG9-_j2p6Tcic/edit?usp=shar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png"/><Relationship Id="rId1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1.emf"/><Relationship Id="rId19" Type="http://schemas.openxmlformats.org/officeDocument/2006/relationships/image" Target="../media/image3.png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Открытая дверь на синем стену">
            <a:extLst>
              <a:ext uri="{FF2B5EF4-FFF2-40B4-BE49-F238E27FC236}">
                <a16:creationId xmlns:a16="http://schemas.microsoft.com/office/drawing/2014/main" id="{2BF7A20F-9FC4-4F8E-97EF-68AF154DC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8" r="-1" b="335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98A97-7A8A-48CE-ADA3-49F3C2448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171" y="2247663"/>
            <a:ext cx="4181444" cy="236267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детей программе </a:t>
            </a:r>
            <a:b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NXplorers</a:t>
            </a:r>
            <a:endParaRPr lang="ru-KZ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A34F88-CD0E-4C9D-8395-A125EF22C8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7190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A182C04-7FCA-4BE9-A89D-507CFCB78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05073"/>
              </p:ext>
            </p:extLst>
          </p:nvPr>
        </p:nvGraphicFramePr>
        <p:xfrm>
          <a:off x="422662" y="600715"/>
          <a:ext cx="9777093" cy="636317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943390">
                  <a:extLst>
                    <a:ext uri="{9D8B030D-6E8A-4147-A177-3AD203B41FA5}">
                      <a16:colId xmlns:a16="http://schemas.microsoft.com/office/drawing/2014/main" val="1206540928"/>
                    </a:ext>
                  </a:extLst>
                </a:gridCol>
                <a:gridCol w="3723861">
                  <a:extLst>
                    <a:ext uri="{9D8B030D-6E8A-4147-A177-3AD203B41FA5}">
                      <a16:colId xmlns:a16="http://schemas.microsoft.com/office/drawing/2014/main" val="4174118062"/>
                    </a:ext>
                  </a:extLst>
                </a:gridCol>
                <a:gridCol w="3109842">
                  <a:extLst>
                    <a:ext uri="{9D8B030D-6E8A-4147-A177-3AD203B41FA5}">
                      <a16:colId xmlns:a16="http://schemas.microsoft.com/office/drawing/2014/main" val="3694888785"/>
                    </a:ext>
                  </a:extLst>
                </a:gridCol>
              </a:tblGrid>
              <a:tr h="41600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Онлайн-доска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Достоинства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Недостатки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621267"/>
                  </a:ext>
                </a:extLst>
              </a:tr>
              <a:tr h="1096377"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Доска без границ, бесконечная виртуальная стена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Бесплатно для 3-х досок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Пользоваться можно только после регистрации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549003"/>
                  </a:ext>
                </a:extLst>
              </a:tr>
              <a:tr h="1096377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Доступно без регистрации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900024"/>
                  </a:ext>
                </a:extLst>
              </a:tr>
              <a:tr h="1723811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20 виртуальных </a:t>
                      </a:r>
                      <a:r>
                        <a:rPr lang="ru-RU" dirty="0" err="1"/>
                        <a:t>флипчартов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Бесплатно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Очень просто в использовании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Доступно без регистрации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Мало места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Одним кликом можно очистить всю доску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01923"/>
                  </a:ext>
                </a:extLst>
              </a:tr>
              <a:tr h="1924718"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Бесплатно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Используется как презентация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Доступно без регистрации</a:t>
                      </a:r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Мало места</a:t>
                      </a:r>
                    </a:p>
                    <a:p>
                      <a:endParaRPr lang="ru-K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629681"/>
                  </a:ext>
                </a:extLst>
              </a:tr>
            </a:tbl>
          </a:graphicData>
        </a:graphic>
      </p:graphicFrame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437908-576C-4235-86CD-F44601A0DA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10" descr="Mural | Insight Platforms | Solutions For Research &amp;amp; Analytics">
            <a:extLst>
              <a:ext uri="{FF2B5EF4-FFF2-40B4-BE49-F238E27FC236}">
                <a16:creationId xmlns:a16="http://schemas.microsoft.com/office/drawing/2014/main" id="{EAE4F02C-9859-480B-8540-B271E95F9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1" b="35620"/>
          <a:stretch/>
        </p:blipFill>
        <p:spPr bwMode="auto">
          <a:xfrm>
            <a:off x="422662" y="2331079"/>
            <a:ext cx="2877129" cy="79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Jamboard - Free Software To Use for Remote Team-Building Programs">
            <a:extLst>
              <a:ext uri="{FF2B5EF4-FFF2-40B4-BE49-F238E27FC236}">
                <a16:creationId xmlns:a16="http://schemas.microsoft.com/office/drawing/2014/main" id="{CE629993-DB2B-4E05-AE97-A186FB95F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89" y="3429000"/>
            <a:ext cx="1514546" cy="15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Приложения в Google Play – Google Презентации">
            <a:extLst>
              <a:ext uri="{FF2B5EF4-FFF2-40B4-BE49-F238E27FC236}">
                <a16:creationId xmlns:a16="http://schemas.microsoft.com/office/drawing/2014/main" id="{6057177E-C211-4A87-BB1C-3919F847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53" y="5124906"/>
            <a:ext cx="1514546" cy="15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3EA873-5D35-4AA2-834E-F918E5900C9B}"/>
              </a:ext>
            </a:extLst>
          </p:cNvPr>
          <p:cNvSpPr/>
          <p:nvPr/>
        </p:nvSpPr>
        <p:spPr>
          <a:xfrm>
            <a:off x="607966" y="6454786"/>
            <a:ext cx="2506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dirty="0" err="1">
                <a:solidFill>
                  <a:srgbClr val="FF6600"/>
                </a:solidFill>
              </a:rPr>
              <a:t>google</a:t>
            </a:r>
            <a:r>
              <a:rPr lang="ru-KZ" dirty="0">
                <a:solidFill>
                  <a:srgbClr val="FF6600"/>
                </a:solidFill>
              </a:rPr>
              <a:t> презентации</a:t>
            </a:r>
          </a:p>
        </p:txBody>
      </p:sp>
      <p:pic>
        <p:nvPicPr>
          <p:cNvPr id="10" name="Picture 8" descr="Как сделать онлайн-тренинг с помощью Miro">
            <a:extLst>
              <a:ext uri="{FF2B5EF4-FFF2-40B4-BE49-F238E27FC236}">
                <a16:creationId xmlns:a16="http://schemas.microsoft.com/office/drawing/2014/main" id="{EDB3187B-AB51-43C8-98EE-817A8C9C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89" y="1175726"/>
            <a:ext cx="1643048" cy="9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2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023D35-5675-462B-848C-0B07D8D56873}"/>
              </a:ext>
            </a:extLst>
          </p:cNvPr>
          <p:cNvSpPr/>
          <p:nvPr/>
        </p:nvSpPr>
        <p:spPr>
          <a:xfrm>
            <a:off x="3220278" y="48948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KZ" dirty="0">
                <a:hlinkClick r:id="rId2"/>
              </a:rPr>
              <a:t>https://jamboard.google.com/d/1pGFF6lfdCFaGfiNZPtUkGDVBFX5yZZPJ8BV1bUraJpY/edit?usp=sharing</a:t>
            </a:r>
            <a:endParaRPr lang="en-US" dirty="0"/>
          </a:p>
          <a:p>
            <a:endParaRPr lang="ru-KZ" dirty="0"/>
          </a:p>
        </p:txBody>
      </p:sp>
      <p:pic>
        <p:nvPicPr>
          <p:cNvPr id="3" name="Picture 12" descr="Jamboard - Free Software To Use for Remote Team-Building Programs">
            <a:extLst>
              <a:ext uri="{FF2B5EF4-FFF2-40B4-BE49-F238E27FC236}">
                <a16:creationId xmlns:a16="http://schemas.microsoft.com/office/drawing/2014/main" id="{2A8594B9-4DC9-4675-A7BE-242739DF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04" y="1420648"/>
            <a:ext cx="2918792" cy="29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909623-59AC-43FE-B5FA-B9FE399B0D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41595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F85C05-A939-4EC3-A912-A0205EB07B18}"/>
              </a:ext>
            </a:extLst>
          </p:cNvPr>
          <p:cNvSpPr/>
          <p:nvPr/>
        </p:nvSpPr>
        <p:spPr>
          <a:xfrm>
            <a:off x="2305877" y="4809387"/>
            <a:ext cx="8627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Z" dirty="0">
                <a:hlinkClick r:id="rId2"/>
              </a:rPr>
              <a:t>https://docs.google.com/presentation/d/1YL11TruCeqZjrQdI-pBvLbZgdoQz07hG9-_j2p6Tcic/edit?usp=sharing</a:t>
            </a:r>
            <a:endParaRPr lang="ru-RU" dirty="0"/>
          </a:p>
          <a:p>
            <a:endParaRPr lang="ru-KZ" dirty="0"/>
          </a:p>
        </p:txBody>
      </p:sp>
      <p:pic>
        <p:nvPicPr>
          <p:cNvPr id="3" name="Picture 14" descr="Приложения в Google Play – Google Презентации">
            <a:extLst>
              <a:ext uri="{FF2B5EF4-FFF2-40B4-BE49-F238E27FC236}">
                <a16:creationId xmlns:a16="http://schemas.microsoft.com/office/drawing/2014/main" id="{5E6E9208-7EB0-43F5-A7DE-F6048F89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72" y="1469552"/>
            <a:ext cx="2678204" cy="26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2B6A77-3E9E-4EF8-AC9F-4E717BD5BE0F}"/>
              </a:ext>
            </a:extLst>
          </p:cNvPr>
          <p:cNvSpPr/>
          <p:nvPr/>
        </p:nvSpPr>
        <p:spPr>
          <a:xfrm>
            <a:off x="4671056" y="3937105"/>
            <a:ext cx="2506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dirty="0" err="1">
                <a:solidFill>
                  <a:srgbClr val="FF6600"/>
                </a:solidFill>
              </a:rPr>
              <a:t>google</a:t>
            </a:r>
            <a:r>
              <a:rPr lang="ru-KZ" dirty="0">
                <a:solidFill>
                  <a:srgbClr val="FF6600"/>
                </a:solidFill>
              </a:rPr>
              <a:t> презентации</a:t>
            </a:r>
          </a:p>
        </p:txBody>
      </p:sp>
      <p:pic>
        <p:nvPicPr>
          <p:cNvPr id="5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326316-177D-4C4E-A65A-9756C9A7A0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3476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A95DA4E1-5B1E-4596-8270-009D70BDB604}"/>
              </a:ext>
            </a:extLst>
          </p:cNvPr>
          <p:cNvSpPr/>
          <p:nvPr/>
        </p:nvSpPr>
        <p:spPr>
          <a:xfrm>
            <a:off x="4654416" y="5638622"/>
            <a:ext cx="2629569" cy="121937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DE7A723D-192C-40AB-B53C-542B9177354E}"/>
              </a:ext>
            </a:extLst>
          </p:cNvPr>
          <p:cNvSpPr/>
          <p:nvPr/>
        </p:nvSpPr>
        <p:spPr>
          <a:xfrm>
            <a:off x="1000539" y="3480349"/>
            <a:ext cx="4326835" cy="1219378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9C8ABC94-1B17-4937-A21A-BBF6C9DA7F42}"/>
              </a:ext>
            </a:extLst>
          </p:cNvPr>
          <p:cNvSpPr/>
          <p:nvPr/>
        </p:nvSpPr>
        <p:spPr>
          <a:xfrm>
            <a:off x="6864626" y="3521910"/>
            <a:ext cx="4031781" cy="1177817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B6AA9106-2E40-4883-AAE7-17ABF5792AEF}"/>
              </a:ext>
            </a:extLst>
          </p:cNvPr>
          <p:cNvSpPr/>
          <p:nvPr/>
        </p:nvSpPr>
        <p:spPr>
          <a:xfrm>
            <a:off x="2027239" y="848140"/>
            <a:ext cx="8335961" cy="14175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343D2-3C74-4977-8353-8291D286471D}"/>
              </a:ext>
            </a:extLst>
          </p:cNvPr>
          <p:cNvSpPr txBox="1"/>
          <p:nvPr/>
        </p:nvSpPr>
        <p:spPr>
          <a:xfrm>
            <a:off x="1928019" y="1348034"/>
            <a:ext cx="833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детей программе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Nxplorers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AB4F5-2558-4335-B188-A889B4EFBFC1}"/>
              </a:ext>
            </a:extLst>
          </p:cNvPr>
          <p:cNvSpPr txBox="1"/>
          <p:nvPr/>
        </p:nvSpPr>
        <p:spPr>
          <a:xfrm>
            <a:off x="4854578" y="6069423"/>
            <a:ext cx="230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Проектная работа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2B32A-214D-4A9A-9F88-AD89C87C074C}"/>
              </a:ext>
            </a:extLst>
          </p:cNvPr>
          <p:cNvSpPr txBox="1"/>
          <p:nvPr/>
        </p:nvSpPr>
        <p:spPr>
          <a:xfrm>
            <a:off x="1637736" y="3787652"/>
            <a:ext cx="3052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90000"/>
                  </a:schemeClr>
                </a:solidFill>
              </a:rPr>
              <a:t>вариант 1</a:t>
            </a:r>
          </a:p>
          <a:p>
            <a:pPr algn="ctr"/>
            <a:r>
              <a:rPr lang="ru-RU" b="1" dirty="0">
                <a:solidFill>
                  <a:schemeClr val="bg2">
                    <a:lumMod val="90000"/>
                  </a:schemeClr>
                </a:solidFill>
              </a:rPr>
              <a:t>Обучение В ТРЕНИНГЕ</a:t>
            </a:r>
            <a:endParaRPr lang="ru-KZ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A4775-3462-46D4-8ED9-D221C5292F6C}"/>
              </a:ext>
            </a:extLst>
          </p:cNvPr>
          <p:cNvSpPr txBox="1"/>
          <p:nvPr/>
        </p:nvSpPr>
        <p:spPr>
          <a:xfrm>
            <a:off x="7381742" y="3810934"/>
            <a:ext cx="299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вариант 2</a:t>
            </a:r>
          </a:p>
          <a:p>
            <a:pPr algn="ctr"/>
            <a:r>
              <a:rPr lang="ru-RU" b="1" dirty="0"/>
              <a:t>ПОЭТАПНОЕ обучение</a:t>
            </a:r>
            <a:endParaRPr lang="ru-KZ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84FC8-8E8B-4924-8327-AC028B97FACC}"/>
              </a:ext>
            </a:extLst>
          </p:cNvPr>
          <p:cNvSpPr txBox="1"/>
          <p:nvPr/>
        </p:nvSpPr>
        <p:spPr>
          <a:xfrm>
            <a:off x="4908014" y="3705878"/>
            <a:ext cx="237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Онлайн   </a:t>
            </a:r>
          </a:p>
          <a:p>
            <a:pPr algn="ctr"/>
            <a:r>
              <a:rPr lang="ru-RU" dirty="0"/>
              <a:t>/ </a:t>
            </a:r>
          </a:p>
          <a:p>
            <a:pPr algn="ctr"/>
            <a:r>
              <a:rPr lang="ru-RU" dirty="0"/>
              <a:t>офлайн</a:t>
            </a:r>
            <a:endParaRPr lang="ru-KZ" dirty="0"/>
          </a:p>
        </p:txBody>
      </p:sp>
      <p:pic>
        <p:nvPicPr>
          <p:cNvPr id="7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63A1EA-451E-4E44-9250-1FE423E714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Стрелка: вверх 8">
            <a:extLst>
              <a:ext uri="{FF2B5EF4-FFF2-40B4-BE49-F238E27FC236}">
                <a16:creationId xmlns:a16="http://schemas.microsoft.com/office/drawing/2014/main" id="{F0D5C68C-226B-4A8A-AC21-392CFA400122}"/>
              </a:ext>
            </a:extLst>
          </p:cNvPr>
          <p:cNvSpPr/>
          <p:nvPr/>
        </p:nvSpPr>
        <p:spPr>
          <a:xfrm rot="13627670">
            <a:off x="3919068" y="2245669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7A2009C3-CE13-409E-AF41-8FB58576BD66}"/>
              </a:ext>
            </a:extLst>
          </p:cNvPr>
          <p:cNvSpPr/>
          <p:nvPr/>
        </p:nvSpPr>
        <p:spPr>
          <a:xfrm rot="8257606">
            <a:off x="7798080" y="2277433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26C90560-7E68-4056-A140-E684BB734486}"/>
              </a:ext>
            </a:extLst>
          </p:cNvPr>
          <p:cNvSpPr/>
          <p:nvPr/>
        </p:nvSpPr>
        <p:spPr>
          <a:xfrm rot="13627670">
            <a:off x="6504939" y="4900658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47155C42-B73E-4B11-9E9B-D90E2504FC6F}"/>
              </a:ext>
            </a:extLst>
          </p:cNvPr>
          <p:cNvSpPr/>
          <p:nvPr/>
        </p:nvSpPr>
        <p:spPr>
          <a:xfrm rot="8257606">
            <a:off x="4771207" y="4886439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483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632C5B3F-C11E-46C3-9671-95F33D0C3BF6}"/>
              </a:ext>
            </a:extLst>
          </p:cNvPr>
          <p:cNvSpPr/>
          <p:nvPr/>
        </p:nvSpPr>
        <p:spPr>
          <a:xfrm>
            <a:off x="8044069" y="129354"/>
            <a:ext cx="4031781" cy="1177817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92E2A-4AAC-4FDA-99B2-E81EC5F53BE3}"/>
              </a:ext>
            </a:extLst>
          </p:cNvPr>
          <p:cNvSpPr txBox="1"/>
          <p:nvPr/>
        </p:nvSpPr>
        <p:spPr>
          <a:xfrm>
            <a:off x="8561185" y="418378"/>
            <a:ext cx="299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вариант 2</a:t>
            </a:r>
          </a:p>
          <a:p>
            <a:pPr algn="ctr"/>
            <a:r>
              <a:rPr lang="ru-RU" b="1" dirty="0"/>
              <a:t>ПОЭТАПНОЕ обучение</a:t>
            </a:r>
            <a:endParaRPr lang="ru-KZ" b="1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1AF43E5-FE9F-4A7C-9732-EC3E1E911D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6803619-7B60-453C-807A-043AEFA47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65713"/>
              </p:ext>
            </p:extLst>
          </p:nvPr>
        </p:nvGraphicFramePr>
        <p:xfrm>
          <a:off x="786296" y="1596195"/>
          <a:ext cx="10888869" cy="4579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321">
                  <a:extLst>
                    <a:ext uri="{9D8B030D-6E8A-4147-A177-3AD203B41FA5}">
                      <a16:colId xmlns:a16="http://schemas.microsoft.com/office/drawing/2014/main" val="738880480"/>
                    </a:ext>
                  </a:extLst>
                </a:gridCol>
                <a:gridCol w="4982818">
                  <a:extLst>
                    <a:ext uri="{9D8B030D-6E8A-4147-A177-3AD203B41FA5}">
                      <a16:colId xmlns:a16="http://schemas.microsoft.com/office/drawing/2014/main" val="2231007403"/>
                    </a:ext>
                  </a:extLst>
                </a:gridCol>
                <a:gridCol w="4452730">
                  <a:extLst>
                    <a:ext uri="{9D8B030D-6E8A-4147-A177-3AD203B41FA5}">
                      <a16:colId xmlns:a16="http://schemas.microsoft.com/office/drawing/2014/main" val="2163462012"/>
                    </a:ext>
                  </a:extLst>
                </a:gridCol>
              </a:tblGrid>
              <a:tr h="106065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этап </a:t>
                      </a:r>
                    </a:p>
                    <a:p>
                      <a:pPr algn="ctr"/>
                      <a:r>
                        <a:rPr lang="ru-RU" dirty="0"/>
                        <a:t>= </a:t>
                      </a:r>
                    </a:p>
                    <a:p>
                      <a:pPr algn="ctr"/>
                      <a:r>
                        <a:rPr lang="ru-RU" dirty="0"/>
                        <a:t>1 урок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Содержание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42380"/>
                  </a:ext>
                </a:extLst>
              </a:tr>
              <a:tr h="614504">
                <a:tc>
                  <a:txBody>
                    <a:bodyPr/>
                    <a:lstStyle/>
                    <a:p>
                      <a:r>
                        <a:rPr lang="ru-RU" dirty="0"/>
                        <a:t>Урок №1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Знакомство с программой, сбор проблем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highlight>
                            <a:srgbClr val="00FFFF"/>
                          </a:highlight>
                        </a:rPr>
                        <a:t>Каз.яз</a:t>
                      </a:r>
                      <a:endParaRPr lang="ru-KZ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66008"/>
                  </a:ext>
                </a:extLst>
              </a:tr>
              <a:tr h="614504">
                <a:tc>
                  <a:txBody>
                    <a:bodyPr/>
                    <a:lstStyle/>
                    <a:p>
                      <a:r>
                        <a:rPr lang="ru-RU" dirty="0"/>
                        <a:t>Урок №2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Рамочный вопрос и круг связей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11447"/>
                  </a:ext>
                </a:extLst>
              </a:tr>
              <a:tr h="614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Урок №3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Квадрант сценарного планирования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631974"/>
                  </a:ext>
                </a:extLst>
              </a:tr>
              <a:tr h="1060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Урок №4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Генерация идей и воронка осуществимости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901220"/>
                  </a:ext>
                </a:extLst>
              </a:tr>
              <a:tr h="614504">
                <a:tc>
                  <a:txBody>
                    <a:bodyPr/>
                    <a:lstStyle/>
                    <a:p>
                      <a:r>
                        <a:rPr lang="ru-RU" dirty="0"/>
                        <a:t>Урок №5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Пирамида убеждений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281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20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45CAE-AC15-4327-9697-14CEDCB52FBD}"/>
              </a:ext>
            </a:extLst>
          </p:cNvPr>
          <p:cNvSpPr txBox="1"/>
          <p:nvPr/>
        </p:nvSpPr>
        <p:spPr>
          <a:xfrm>
            <a:off x="191662" y="511676"/>
            <a:ext cx="6169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2000" dirty="0"/>
          </a:p>
          <a:p>
            <a:r>
              <a:rPr lang="ru-RU" sz="2000" b="1" dirty="0"/>
              <a:t>НАПИСАТЬ ПЛАН ОБУЧЕНИЯ </a:t>
            </a:r>
            <a:r>
              <a:rPr lang="ru-RU" sz="2000" dirty="0"/>
              <a:t>(</a:t>
            </a:r>
            <a:r>
              <a:rPr lang="en-US" sz="2000" dirty="0"/>
              <a:t>min</a:t>
            </a:r>
            <a:r>
              <a:rPr lang="ru-RU" sz="2000" dirty="0"/>
              <a:t>. 20 учеников</a:t>
            </a:r>
            <a:r>
              <a:rPr lang="en-US" sz="2000" dirty="0"/>
              <a:t>)</a:t>
            </a:r>
          </a:p>
          <a:p>
            <a:pPr marL="342900" indent="-342900">
              <a:buAutoNum type="arabicPeriod"/>
            </a:pPr>
            <a:r>
              <a:rPr lang="ru-RU" sz="2000" dirty="0"/>
              <a:t>какой вариант выбрали – определить для себя</a:t>
            </a:r>
          </a:p>
          <a:p>
            <a:pPr marL="342900" indent="-342900">
              <a:buAutoNum type="arabicPeriod"/>
            </a:pPr>
            <a:r>
              <a:rPr lang="ru-RU" sz="2000" dirty="0"/>
              <a:t>Подкорректировать для себя, детализировать.</a:t>
            </a:r>
          </a:p>
          <a:p>
            <a:r>
              <a:rPr lang="ru-RU" sz="2000" dirty="0"/>
              <a:t>3. Загрузить на платформу</a:t>
            </a:r>
          </a:p>
          <a:p>
            <a:endParaRPr lang="ru-RU" sz="2000" dirty="0"/>
          </a:p>
          <a:p>
            <a:r>
              <a:rPr lang="ru-RU" sz="2000" b="1" u="sng" dirty="0"/>
              <a:t>СРОК: до 24 сентября</a:t>
            </a:r>
          </a:p>
          <a:p>
            <a:endParaRPr lang="ru-KZ" sz="2000" dirty="0"/>
          </a:p>
        </p:txBody>
      </p:sp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8E8488-9EF0-49A8-877D-27F08FAC6D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70" name="Picture 2" descr="Отменят ли домашние задания в школе | Мел">
            <a:extLst>
              <a:ext uri="{FF2B5EF4-FFF2-40B4-BE49-F238E27FC236}">
                <a16:creationId xmlns:a16="http://schemas.microsoft.com/office/drawing/2014/main" id="{844883CD-B192-436C-98E8-1BED4D5B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4" y="1024144"/>
            <a:ext cx="5619750" cy="3819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F94C4D-C32E-49D2-ABEB-F8D950E1E5A3}"/>
              </a:ext>
            </a:extLst>
          </p:cNvPr>
          <p:cNvSpPr/>
          <p:nvPr/>
        </p:nvSpPr>
        <p:spPr>
          <a:xfrm>
            <a:off x="4920421" y="98577"/>
            <a:ext cx="3568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Домашнее задание:</a:t>
            </a:r>
          </a:p>
        </p:txBody>
      </p:sp>
    </p:spTree>
    <p:extLst>
      <p:ext uri="{BB962C8B-B14F-4D97-AF65-F5344CB8AC3E}">
        <p14:creationId xmlns:p14="http://schemas.microsoft.com/office/powerpoint/2010/main" val="368903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8CF639-5B75-4D8A-9038-A0EA0B0CC7D9}"/>
              </a:ext>
            </a:extLst>
          </p:cNvPr>
          <p:cNvSpPr txBox="1"/>
          <p:nvPr/>
        </p:nvSpPr>
        <p:spPr>
          <a:xfrm>
            <a:off x="528018" y="1136375"/>
            <a:ext cx="664141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ПРОВЕСТИ ОБУЧЕНИЕ</a:t>
            </a:r>
          </a:p>
          <a:p>
            <a:r>
              <a:rPr lang="ru-RU" sz="2000" dirty="0"/>
              <a:t>Результаты выложить на платформу:</a:t>
            </a:r>
          </a:p>
          <a:p>
            <a:pPr marL="342900" indent="-342900">
              <a:buFontTx/>
              <a:buAutoNum type="arabicPeriod"/>
            </a:pPr>
            <a:r>
              <a:rPr lang="ru-RU" sz="2000" dirty="0"/>
              <a:t>Состав участников (количество и возраст (классы) детей)</a:t>
            </a:r>
          </a:p>
          <a:p>
            <a:pPr marL="342900" indent="-342900">
              <a:buAutoNum type="arabicPeriod"/>
            </a:pPr>
            <a:r>
              <a:rPr lang="ru-RU" sz="2000" dirty="0"/>
              <a:t>фото/видео процесса обучения (отрывок)</a:t>
            </a:r>
          </a:p>
          <a:p>
            <a:pPr marL="342900" indent="-342900">
              <a:buAutoNum type="arabicPeriod"/>
            </a:pPr>
            <a:r>
              <a:rPr lang="ru-RU" sz="2000" dirty="0"/>
              <a:t>Фото плакатов (</a:t>
            </a:r>
            <a:r>
              <a:rPr lang="ru-RU" sz="2000" dirty="0" err="1"/>
              <a:t>флипчартов</a:t>
            </a:r>
            <a:r>
              <a:rPr lang="ru-RU" sz="2000" dirty="0"/>
              <a:t>) с применением инструментов, или скриншоты с онлайн-досок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KZ" dirty="0"/>
          </a:p>
        </p:txBody>
      </p:sp>
      <p:pic>
        <p:nvPicPr>
          <p:cNvPr id="3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ABA4F6-9519-41A9-B06A-C24E7DD844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F599E3-66E3-4761-BA79-9E40FB610B25}"/>
              </a:ext>
            </a:extLst>
          </p:cNvPr>
          <p:cNvSpPr/>
          <p:nvPr/>
        </p:nvSpPr>
        <p:spPr>
          <a:xfrm>
            <a:off x="4920421" y="98577"/>
            <a:ext cx="3173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Следующий этап: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7D73F9-CD2D-41FE-8B4C-7FAF24127E43}"/>
              </a:ext>
            </a:extLst>
          </p:cNvPr>
          <p:cNvSpPr/>
          <p:nvPr/>
        </p:nvSpPr>
        <p:spPr>
          <a:xfrm>
            <a:off x="528018" y="3429000"/>
            <a:ext cx="3111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/>
              <a:t>СРОК: до 10 октября</a:t>
            </a:r>
          </a:p>
        </p:txBody>
      </p:sp>
    </p:spTree>
    <p:extLst>
      <p:ext uri="{BB962C8B-B14F-4D97-AF65-F5344CB8AC3E}">
        <p14:creationId xmlns:p14="http://schemas.microsoft.com/office/powerpoint/2010/main" val="411205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B26D3D66-487B-4AE0-9EE7-BB88562399FD}"/>
              </a:ext>
            </a:extLst>
          </p:cNvPr>
          <p:cNvSpPr/>
          <p:nvPr/>
        </p:nvSpPr>
        <p:spPr>
          <a:xfrm>
            <a:off x="117339" y="980662"/>
            <a:ext cx="11953461" cy="5287616"/>
          </a:xfrm>
          <a:prstGeom prst="roundRect">
            <a:avLst/>
          </a:prstGeom>
          <a:solidFill>
            <a:schemeClr val="lt1">
              <a:alpha val="7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" name="Google Shape;686;p42">
            <a:extLst>
              <a:ext uri="{FF2B5EF4-FFF2-40B4-BE49-F238E27FC236}">
                <a16:creationId xmlns:a16="http://schemas.microsoft.com/office/drawing/2014/main" id="{16FA8F0A-2AE4-4003-AD18-D5ACF072A1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456453" y="119994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Google Shape;687;p42">
            <a:extLst>
              <a:ext uri="{FF2B5EF4-FFF2-40B4-BE49-F238E27FC236}">
                <a16:creationId xmlns:a16="http://schemas.microsoft.com/office/drawing/2014/main" id="{28AAC148-F45C-48FC-BA51-D2FB51E5E050}"/>
              </a:ext>
            </a:extLst>
          </p:cNvPr>
          <p:cNvSpPr/>
          <p:nvPr/>
        </p:nvSpPr>
        <p:spPr>
          <a:xfrm>
            <a:off x="1338469" y="3152906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688;p42">
            <a:extLst>
              <a:ext uri="{FF2B5EF4-FFF2-40B4-BE49-F238E27FC236}">
                <a16:creationId xmlns:a16="http://schemas.microsoft.com/office/drawing/2014/main" id="{BFAC3A1F-4904-4063-A1C4-B8DEC985D97D}"/>
              </a:ext>
            </a:extLst>
          </p:cNvPr>
          <p:cNvSpPr/>
          <p:nvPr/>
        </p:nvSpPr>
        <p:spPr>
          <a:xfrm>
            <a:off x="1338469" y="3152906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oogle Shape;689;p42">
            <a:extLst>
              <a:ext uri="{FF2B5EF4-FFF2-40B4-BE49-F238E27FC236}">
                <a16:creationId xmlns:a16="http://schemas.microsoft.com/office/drawing/2014/main" id="{C19055BE-1705-45FA-ACCA-F59A29ACD68A}"/>
              </a:ext>
            </a:extLst>
          </p:cNvPr>
          <p:cNvGrpSpPr/>
          <p:nvPr/>
        </p:nvGrpSpPr>
        <p:grpSpPr>
          <a:xfrm>
            <a:off x="3127596" y="2529459"/>
            <a:ext cx="470612" cy="504477"/>
            <a:chOff x="1786339" y="1703401"/>
            <a:chExt cx="473400" cy="473400"/>
          </a:xfrm>
        </p:grpSpPr>
        <p:sp>
          <p:nvSpPr>
            <p:cNvPr id="7" name="Google Shape;690;p42">
              <a:extLst>
                <a:ext uri="{FF2B5EF4-FFF2-40B4-BE49-F238E27FC236}">
                  <a16:creationId xmlns:a16="http://schemas.microsoft.com/office/drawing/2014/main" id="{FDC9278A-87E3-4B9E-B9D1-57B62B077EA7}"/>
                </a:ext>
              </a:extLst>
            </p:cNvPr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Google Shape;691;p42">
              <a:extLst>
                <a:ext uri="{FF2B5EF4-FFF2-40B4-BE49-F238E27FC236}">
                  <a16:creationId xmlns:a16="http://schemas.microsoft.com/office/drawing/2014/main" id="{764FAB5F-EAB6-404B-B3B7-CC1469C9B765}"/>
                </a:ext>
              </a:extLst>
            </p:cNvPr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" name="Google Shape;692;p42">
            <a:extLst>
              <a:ext uri="{FF2B5EF4-FFF2-40B4-BE49-F238E27FC236}">
                <a16:creationId xmlns:a16="http://schemas.microsoft.com/office/drawing/2014/main" id="{626E3DE3-C4C9-40FC-BE3F-021FAF446431}"/>
              </a:ext>
            </a:extLst>
          </p:cNvPr>
          <p:cNvGrpSpPr/>
          <p:nvPr/>
        </p:nvGrpSpPr>
        <p:grpSpPr>
          <a:xfrm>
            <a:off x="5152883" y="2485279"/>
            <a:ext cx="473400" cy="473400"/>
            <a:chOff x="3814414" y="1703401"/>
            <a:chExt cx="473400" cy="473400"/>
          </a:xfrm>
        </p:grpSpPr>
        <p:sp>
          <p:nvSpPr>
            <p:cNvPr id="10" name="Google Shape;693;p42">
              <a:extLst>
                <a:ext uri="{FF2B5EF4-FFF2-40B4-BE49-F238E27FC236}">
                  <a16:creationId xmlns:a16="http://schemas.microsoft.com/office/drawing/2014/main" id="{6162E14F-8E20-4407-8B65-B6AAAB6AEFA2}"/>
                </a:ext>
              </a:extLst>
            </p:cNvPr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" name="Google Shape;694;p42">
              <a:extLst>
                <a:ext uri="{FF2B5EF4-FFF2-40B4-BE49-F238E27FC236}">
                  <a16:creationId xmlns:a16="http://schemas.microsoft.com/office/drawing/2014/main" id="{A3EECAB1-ACCD-4C9B-83CB-967F652A3AD5}"/>
                </a:ext>
              </a:extLst>
            </p:cNvPr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2" name="Google Shape;695;p42">
            <a:extLst>
              <a:ext uri="{FF2B5EF4-FFF2-40B4-BE49-F238E27FC236}">
                <a16:creationId xmlns:a16="http://schemas.microsoft.com/office/drawing/2014/main" id="{2337B4F4-B566-49FA-91E2-8D4F63E2C674}"/>
              </a:ext>
            </a:extLst>
          </p:cNvPr>
          <p:cNvGrpSpPr/>
          <p:nvPr/>
        </p:nvGrpSpPr>
        <p:grpSpPr>
          <a:xfrm>
            <a:off x="7044439" y="2368321"/>
            <a:ext cx="719656" cy="755828"/>
            <a:chOff x="5842489" y="1703401"/>
            <a:chExt cx="473400" cy="473400"/>
          </a:xfrm>
          <a:solidFill>
            <a:srgbClr val="FF0000"/>
          </a:solidFill>
        </p:grpSpPr>
        <p:sp>
          <p:nvSpPr>
            <p:cNvPr id="13" name="Google Shape;696;p42">
              <a:extLst>
                <a:ext uri="{FF2B5EF4-FFF2-40B4-BE49-F238E27FC236}">
                  <a16:creationId xmlns:a16="http://schemas.microsoft.com/office/drawing/2014/main" id="{5D61E1F4-705E-4B55-B567-57B7DCAD4FD7}"/>
                </a:ext>
              </a:extLst>
            </p:cNvPr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" name="Google Shape;697;p42">
              <a:extLst>
                <a:ext uri="{FF2B5EF4-FFF2-40B4-BE49-F238E27FC236}">
                  <a16:creationId xmlns:a16="http://schemas.microsoft.com/office/drawing/2014/main" id="{60FABDA8-5FF8-41C7-8B94-66FA16646E26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" name="Google Shape;698;p42">
            <a:extLst>
              <a:ext uri="{FF2B5EF4-FFF2-40B4-BE49-F238E27FC236}">
                <a16:creationId xmlns:a16="http://schemas.microsoft.com/office/drawing/2014/main" id="{B72B0759-A2E7-40FA-8C6A-54283C20FD81}"/>
              </a:ext>
            </a:extLst>
          </p:cNvPr>
          <p:cNvGrpSpPr/>
          <p:nvPr/>
        </p:nvGrpSpPr>
        <p:grpSpPr>
          <a:xfrm>
            <a:off x="8219283" y="4358178"/>
            <a:ext cx="473400" cy="473400"/>
            <a:chOff x="6880814" y="3576300"/>
            <a:chExt cx="473400" cy="473400"/>
          </a:xfrm>
        </p:grpSpPr>
        <p:sp>
          <p:nvSpPr>
            <p:cNvPr id="16" name="Google Shape;699;p42">
              <a:extLst>
                <a:ext uri="{FF2B5EF4-FFF2-40B4-BE49-F238E27FC236}">
                  <a16:creationId xmlns:a16="http://schemas.microsoft.com/office/drawing/2014/main" id="{21275DAF-6F75-4E01-80C3-699A0AEA1979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" name="Google Shape;700;p42">
              <a:extLst>
                <a:ext uri="{FF2B5EF4-FFF2-40B4-BE49-F238E27FC236}">
                  <a16:creationId xmlns:a16="http://schemas.microsoft.com/office/drawing/2014/main" id="{9325C458-7467-4114-A03F-9EB6A8758E12}"/>
                </a:ext>
              </a:extLst>
            </p:cNvPr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6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8" name="Google Shape;701;p42">
            <a:extLst>
              <a:ext uri="{FF2B5EF4-FFF2-40B4-BE49-F238E27FC236}">
                <a16:creationId xmlns:a16="http://schemas.microsoft.com/office/drawing/2014/main" id="{95FDAA4B-1588-411E-8CC3-7A8381D42BCB}"/>
              </a:ext>
            </a:extLst>
          </p:cNvPr>
          <p:cNvGrpSpPr/>
          <p:nvPr/>
        </p:nvGrpSpPr>
        <p:grpSpPr>
          <a:xfrm>
            <a:off x="6191208" y="4358178"/>
            <a:ext cx="473400" cy="473400"/>
            <a:chOff x="4852739" y="3576300"/>
            <a:chExt cx="473400" cy="473400"/>
          </a:xfrm>
        </p:grpSpPr>
        <p:sp>
          <p:nvSpPr>
            <p:cNvPr id="19" name="Google Shape;702;p42">
              <a:extLst>
                <a:ext uri="{FF2B5EF4-FFF2-40B4-BE49-F238E27FC236}">
                  <a16:creationId xmlns:a16="http://schemas.microsoft.com/office/drawing/2014/main" id="{4A18687F-ABFF-49A6-AA1A-A76941CC88B6}"/>
                </a:ext>
              </a:extLst>
            </p:cNvPr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" name="Google Shape;703;p42">
              <a:extLst>
                <a:ext uri="{FF2B5EF4-FFF2-40B4-BE49-F238E27FC236}">
                  <a16:creationId xmlns:a16="http://schemas.microsoft.com/office/drawing/2014/main" id="{4FCE100B-B15C-49AB-BE29-83C98888D4CF}"/>
                </a:ext>
              </a:extLst>
            </p:cNvPr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1" name="Google Shape;704;p42">
            <a:extLst>
              <a:ext uri="{FF2B5EF4-FFF2-40B4-BE49-F238E27FC236}">
                <a16:creationId xmlns:a16="http://schemas.microsoft.com/office/drawing/2014/main" id="{9A631376-64CB-407E-A903-97FDC191B2D1}"/>
              </a:ext>
            </a:extLst>
          </p:cNvPr>
          <p:cNvGrpSpPr/>
          <p:nvPr/>
        </p:nvGrpSpPr>
        <p:grpSpPr>
          <a:xfrm>
            <a:off x="4163133" y="4358178"/>
            <a:ext cx="473400" cy="473400"/>
            <a:chOff x="2824664" y="3576300"/>
            <a:chExt cx="473400" cy="473400"/>
          </a:xfrm>
        </p:grpSpPr>
        <p:sp>
          <p:nvSpPr>
            <p:cNvPr id="22" name="Google Shape;705;p42">
              <a:extLst>
                <a:ext uri="{FF2B5EF4-FFF2-40B4-BE49-F238E27FC236}">
                  <a16:creationId xmlns:a16="http://schemas.microsoft.com/office/drawing/2014/main" id="{4164853D-2316-4EA4-BDEA-EE001FB3EAE4}"/>
                </a:ext>
              </a:extLst>
            </p:cNvPr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" name="Google Shape;706;p42">
              <a:extLst>
                <a:ext uri="{FF2B5EF4-FFF2-40B4-BE49-F238E27FC236}">
                  <a16:creationId xmlns:a16="http://schemas.microsoft.com/office/drawing/2014/main" id="{2F01944C-5FC1-44C5-AEB0-20C295CCAF57}"/>
                </a:ext>
              </a:extLst>
            </p:cNvPr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4" name="Google Shape;707;p42">
            <a:extLst>
              <a:ext uri="{FF2B5EF4-FFF2-40B4-BE49-F238E27FC236}">
                <a16:creationId xmlns:a16="http://schemas.microsoft.com/office/drawing/2014/main" id="{A31651DB-F167-489C-984F-C5FEEADF1A42}"/>
              </a:ext>
            </a:extLst>
          </p:cNvPr>
          <p:cNvSpPr txBox="1"/>
          <p:nvPr/>
        </p:nvSpPr>
        <p:spPr>
          <a:xfrm>
            <a:off x="2338179" y="1697636"/>
            <a:ext cx="1975934" cy="736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Тренинг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 2 дня</a:t>
            </a:r>
            <a:endParaRPr sz="16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" name="Google Shape;708;p42">
            <a:extLst>
              <a:ext uri="{FF2B5EF4-FFF2-40B4-BE49-F238E27FC236}">
                <a16:creationId xmlns:a16="http://schemas.microsoft.com/office/drawing/2014/main" id="{FD4CD7B5-8DAD-4BBA-8040-BE74408D2968}"/>
              </a:ext>
            </a:extLst>
          </p:cNvPr>
          <p:cNvSpPr txBox="1"/>
          <p:nvPr/>
        </p:nvSpPr>
        <p:spPr>
          <a:xfrm>
            <a:off x="4636533" y="1937978"/>
            <a:ext cx="15546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Домашнее задание</a:t>
            </a:r>
            <a:endParaRPr sz="16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709;p42">
            <a:extLst>
              <a:ext uri="{FF2B5EF4-FFF2-40B4-BE49-F238E27FC236}">
                <a16:creationId xmlns:a16="http://schemas.microsoft.com/office/drawing/2014/main" id="{47278E05-2353-4BFC-A097-1E4701AEC013}"/>
              </a:ext>
            </a:extLst>
          </p:cNvPr>
          <p:cNvSpPr txBox="1"/>
          <p:nvPr/>
        </p:nvSpPr>
        <p:spPr>
          <a:xfrm>
            <a:off x="6344793" y="1420396"/>
            <a:ext cx="2237135" cy="102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Технология работы с детьми и </a:t>
            </a:r>
            <a:r>
              <a:rPr lang="ru-RU" sz="2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тех.сторона</a:t>
            </a:r>
            <a:endParaRPr sz="2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710;p42">
            <a:extLst>
              <a:ext uri="{FF2B5EF4-FFF2-40B4-BE49-F238E27FC236}">
                <a16:creationId xmlns:a16="http://schemas.microsoft.com/office/drawing/2014/main" id="{479DA166-84E0-4123-BD8E-ED534CE7C8FF}"/>
              </a:ext>
            </a:extLst>
          </p:cNvPr>
          <p:cNvSpPr txBox="1"/>
          <p:nvPr/>
        </p:nvSpPr>
        <p:spPr>
          <a:xfrm>
            <a:off x="3756633" y="4831681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тест</a:t>
            </a:r>
            <a:endParaRPr sz="16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711;p42">
            <a:extLst>
              <a:ext uri="{FF2B5EF4-FFF2-40B4-BE49-F238E27FC236}">
                <a16:creationId xmlns:a16="http://schemas.microsoft.com/office/drawing/2014/main" id="{F9AAD84D-4A6A-4583-8EA1-13E091D16A3A}"/>
              </a:ext>
            </a:extLst>
          </p:cNvPr>
          <p:cNvSpPr txBox="1"/>
          <p:nvPr/>
        </p:nvSpPr>
        <p:spPr>
          <a:xfrm>
            <a:off x="5566467" y="4845478"/>
            <a:ext cx="161449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Разбор домашних заданий</a:t>
            </a:r>
            <a:endParaRPr sz="16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" name="Google Shape;712;p42">
            <a:extLst>
              <a:ext uri="{FF2B5EF4-FFF2-40B4-BE49-F238E27FC236}">
                <a16:creationId xmlns:a16="http://schemas.microsoft.com/office/drawing/2014/main" id="{B1BD9BE9-1C25-4C46-8194-DF875F1C8971}"/>
              </a:ext>
            </a:extLst>
          </p:cNvPr>
          <p:cNvSpPr txBox="1"/>
          <p:nvPr/>
        </p:nvSpPr>
        <p:spPr>
          <a:xfrm>
            <a:off x="7484708" y="4845478"/>
            <a:ext cx="194258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Основы </a:t>
            </a:r>
            <a:r>
              <a:rPr lang="ru-RU" sz="16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фасилитации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710;p42">
            <a:extLst>
              <a:ext uri="{FF2B5EF4-FFF2-40B4-BE49-F238E27FC236}">
                <a16:creationId xmlns:a16="http://schemas.microsoft.com/office/drawing/2014/main" id="{3EE0B8A1-F7CE-420C-BB4A-E2013030E32B}"/>
              </a:ext>
            </a:extLst>
          </p:cNvPr>
          <p:cNvSpPr txBox="1"/>
          <p:nvPr/>
        </p:nvSpPr>
        <p:spPr>
          <a:xfrm>
            <a:off x="423131" y="3460964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</a:rPr>
              <a:t>Презентация программы</a:t>
            </a:r>
            <a:endParaRPr sz="1600" dirty="0">
              <a:solidFill>
                <a:schemeClr val="bg2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" name="Google Shape;712;p42">
            <a:extLst>
              <a:ext uri="{FF2B5EF4-FFF2-40B4-BE49-F238E27FC236}">
                <a16:creationId xmlns:a16="http://schemas.microsoft.com/office/drawing/2014/main" id="{21F9882A-53AE-46ED-9CB2-B515A747977F}"/>
              </a:ext>
            </a:extLst>
          </p:cNvPr>
          <p:cNvSpPr txBox="1"/>
          <p:nvPr/>
        </p:nvSpPr>
        <p:spPr>
          <a:xfrm>
            <a:off x="10304227" y="3152906"/>
            <a:ext cx="194258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сертификат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" name="Google Shape;704;p42">
            <a:extLst>
              <a:ext uri="{FF2B5EF4-FFF2-40B4-BE49-F238E27FC236}">
                <a16:creationId xmlns:a16="http://schemas.microsoft.com/office/drawing/2014/main" id="{EFEFD191-01B1-4870-95DE-705BA440EE82}"/>
              </a:ext>
            </a:extLst>
          </p:cNvPr>
          <p:cNvGrpSpPr/>
          <p:nvPr/>
        </p:nvGrpSpPr>
        <p:grpSpPr>
          <a:xfrm rot="10426747">
            <a:off x="8972332" y="2509535"/>
            <a:ext cx="473400" cy="473400"/>
            <a:chOff x="2824664" y="3576300"/>
            <a:chExt cx="473400" cy="473400"/>
          </a:xfrm>
        </p:grpSpPr>
        <p:sp>
          <p:nvSpPr>
            <p:cNvPr id="33" name="Google Shape;705;p42">
              <a:extLst>
                <a:ext uri="{FF2B5EF4-FFF2-40B4-BE49-F238E27FC236}">
                  <a16:creationId xmlns:a16="http://schemas.microsoft.com/office/drawing/2014/main" id="{DF097ECF-83DF-4720-9B24-5A076F582227}"/>
                </a:ext>
              </a:extLst>
            </p:cNvPr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4" name="Google Shape;706;p42">
              <a:extLst>
                <a:ext uri="{FF2B5EF4-FFF2-40B4-BE49-F238E27FC236}">
                  <a16:creationId xmlns:a16="http://schemas.microsoft.com/office/drawing/2014/main" id="{8209EF76-D3D4-4214-9995-0BD53A52A431}"/>
                </a:ext>
              </a:extLst>
            </p:cNvPr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5" name="Google Shape;708;p42">
            <a:extLst>
              <a:ext uri="{FF2B5EF4-FFF2-40B4-BE49-F238E27FC236}">
                <a16:creationId xmlns:a16="http://schemas.microsoft.com/office/drawing/2014/main" id="{96AB3C0B-18F6-428B-B5EE-ECE9BD338E88}"/>
              </a:ext>
            </a:extLst>
          </p:cNvPr>
          <p:cNvSpPr txBox="1"/>
          <p:nvPr/>
        </p:nvSpPr>
        <p:spPr>
          <a:xfrm>
            <a:off x="8523033" y="1951879"/>
            <a:ext cx="15546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Итоговое задание на аттестацию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6296E4-0082-473B-B088-91D106EFB574}"/>
              </a:ext>
            </a:extLst>
          </p:cNvPr>
          <p:cNvSpPr txBox="1"/>
          <p:nvPr/>
        </p:nvSpPr>
        <p:spPr>
          <a:xfrm>
            <a:off x="3766623" y="194456"/>
            <a:ext cx="6100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Этапы обучения учителей</a:t>
            </a:r>
            <a:endParaRPr lang="ru-KZ" sz="3200" b="1" dirty="0">
              <a:solidFill>
                <a:srgbClr val="C00000"/>
              </a:solidFill>
            </a:endParaRPr>
          </a:p>
        </p:txBody>
      </p:sp>
      <p:pic>
        <p:nvPicPr>
          <p:cNvPr id="4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86C549-70BA-4BE8-B1F0-A608B9DB73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8588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C8EE5FA-114D-4EC1-8D87-7B2406253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35" t="18909" r="6473" b="25920"/>
          <a:stretch/>
        </p:blipFill>
        <p:spPr>
          <a:xfrm>
            <a:off x="9717524" y="3116097"/>
            <a:ext cx="2404262" cy="1763363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831C1B84-F62D-423F-B0CB-E1E37FED39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 </a:t>
            </a:r>
            <a:endParaRPr lang="ru-KZ" dirty="0"/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772E1CE5-2E59-444B-960E-25A271EFD1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50" r="3463"/>
          <a:stretch/>
        </p:blipFill>
        <p:spPr>
          <a:xfrm>
            <a:off x="4570453" y="306342"/>
            <a:ext cx="1881404" cy="1744859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8E35324-C1FE-4622-AA13-988C720A7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000" y="529037"/>
            <a:ext cx="1761263" cy="1382800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EBC1F1D2-319D-40F8-B44A-6A4596F8A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404" y="710356"/>
            <a:ext cx="2386038" cy="1141400"/>
          </a:xfrm>
          <a:prstGeom prst="rect">
            <a:avLst/>
          </a:prstGeom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id="{2CC2B3F9-E331-4995-AB80-D2D4252114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0654" y="2841683"/>
            <a:ext cx="2109219" cy="1805819"/>
          </a:xfrm>
          <a:prstGeom prst="rect">
            <a:avLst/>
          </a:prstGeom>
        </p:spPr>
      </p:pic>
      <p:pic>
        <p:nvPicPr>
          <p:cNvPr id="30" name="Picture 27">
            <a:extLst>
              <a:ext uri="{FF2B5EF4-FFF2-40B4-BE49-F238E27FC236}">
                <a16:creationId xmlns:a16="http://schemas.microsoft.com/office/drawing/2014/main" id="{152CC469-DE5A-4DF6-9688-5B51AFD4D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950" y="5140968"/>
            <a:ext cx="2760661" cy="1410690"/>
          </a:xfrm>
          <a:prstGeom prst="rect">
            <a:avLst/>
          </a:prstGeom>
        </p:spPr>
      </p:pic>
      <p:pic>
        <p:nvPicPr>
          <p:cNvPr id="31" name="Picture 28">
            <a:extLst>
              <a:ext uri="{FF2B5EF4-FFF2-40B4-BE49-F238E27FC236}">
                <a16:creationId xmlns:a16="http://schemas.microsoft.com/office/drawing/2014/main" id="{9FEAF106-24D8-4968-BD82-E87F39350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4976" y="2402851"/>
            <a:ext cx="1971619" cy="1631520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5A7CFB26-C202-4454-B856-39B0F58E1C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3797" y="4879460"/>
            <a:ext cx="1889029" cy="1733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62ABD2-C668-4A87-B509-9706C1A5960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2919" t="23320" r="20625" b="32436"/>
          <a:stretch/>
        </p:blipFill>
        <p:spPr>
          <a:xfrm>
            <a:off x="8441216" y="2156840"/>
            <a:ext cx="1735231" cy="16315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716188A-5480-47CD-AE21-D770067ADB1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625" t="21326" r="10110" b="15762"/>
          <a:stretch/>
        </p:blipFill>
        <p:spPr>
          <a:xfrm>
            <a:off x="7512611" y="4940843"/>
            <a:ext cx="2234469" cy="167219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BFCE1E-7C06-408A-8958-0BD5AE73D00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4396" t="14205" r="26034" b="6584"/>
          <a:stretch/>
        </p:blipFill>
        <p:spPr>
          <a:xfrm>
            <a:off x="10919655" y="307058"/>
            <a:ext cx="979641" cy="2229273"/>
          </a:xfrm>
          <a:prstGeom prst="rect">
            <a:avLst/>
          </a:prstGeom>
        </p:spPr>
      </p:pic>
      <p:graphicFrame>
        <p:nvGraphicFramePr>
          <p:cNvPr id="36" name="Diagram 7">
            <a:extLst>
              <a:ext uri="{FF2B5EF4-FFF2-40B4-BE49-F238E27FC236}">
                <a16:creationId xmlns:a16="http://schemas.microsoft.com/office/drawing/2014/main" id="{48A697CA-2D19-4516-B830-5A3730CF5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290637"/>
              </p:ext>
            </p:extLst>
          </p:nvPr>
        </p:nvGraphicFramePr>
        <p:xfrm>
          <a:off x="698196" y="2846848"/>
          <a:ext cx="3376969" cy="280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8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65F1FA-1B5D-464D-8470-6322EF72F96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71B4D8-689D-48C3-B808-048E99B3899B}"/>
              </a:ext>
            </a:extLst>
          </p:cNvPr>
          <p:cNvSpPr/>
          <p:nvPr/>
        </p:nvSpPr>
        <p:spPr>
          <a:xfrm>
            <a:off x="351679" y="6047425"/>
            <a:ext cx="4186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Задача обучения: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научить пользоваться инструментами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165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A95DA4E1-5B1E-4596-8270-009D70BDB604}"/>
              </a:ext>
            </a:extLst>
          </p:cNvPr>
          <p:cNvSpPr/>
          <p:nvPr/>
        </p:nvSpPr>
        <p:spPr>
          <a:xfrm>
            <a:off x="4654416" y="5638622"/>
            <a:ext cx="2629569" cy="121937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DE7A723D-192C-40AB-B53C-542B9177354E}"/>
              </a:ext>
            </a:extLst>
          </p:cNvPr>
          <p:cNvSpPr/>
          <p:nvPr/>
        </p:nvSpPr>
        <p:spPr>
          <a:xfrm>
            <a:off x="1000539" y="3480349"/>
            <a:ext cx="4326835" cy="1219378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9C8ABC94-1B17-4937-A21A-BBF6C9DA7F42}"/>
              </a:ext>
            </a:extLst>
          </p:cNvPr>
          <p:cNvSpPr/>
          <p:nvPr/>
        </p:nvSpPr>
        <p:spPr>
          <a:xfrm>
            <a:off x="6864626" y="3521910"/>
            <a:ext cx="4031781" cy="1177817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B6AA9106-2E40-4883-AAE7-17ABF5792AEF}"/>
              </a:ext>
            </a:extLst>
          </p:cNvPr>
          <p:cNvSpPr/>
          <p:nvPr/>
        </p:nvSpPr>
        <p:spPr>
          <a:xfrm>
            <a:off x="2027239" y="848140"/>
            <a:ext cx="8335961" cy="141752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343D2-3C74-4977-8353-8291D286471D}"/>
              </a:ext>
            </a:extLst>
          </p:cNvPr>
          <p:cNvSpPr txBox="1"/>
          <p:nvPr/>
        </p:nvSpPr>
        <p:spPr>
          <a:xfrm>
            <a:off x="1928019" y="1348034"/>
            <a:ext cx="833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детей программе </a:t>
            </a:r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Nxplorers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0AB4F5-2558-4335-B188-A889B4EFBFC1}"/>
              </a:ext>
            </a:extLst>
          </p:cNvPr>
          <p:cNvSpPr txBox="1"/>
          <p:nvPr/>
        </p:nvSpPr>
        <p:spPr>
          <a:xfrm>
            <a:off x="4854578" y="6069423"/>
            <a:ext cx="230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Проектная работа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2B32A-214D-4A9A-9F88-AD89C87C074C}"/>
              </a:ext>
            </a:extLst>
          </p:cNvPr>
          <p:cNvSpPr txBox="1"/>
          <p:nvPr/>
        </p:nvSpPr>
        <p:spPr>
          <a:xfrm>
            <a:off x="1637736" y="3787652"/>
            <a:ext cx="3052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вариант 1</a:t>
            </a:r>
          </a:p>
          <a:p>
            <a:pPr algn="ctr"/>
            <a:r>
              <a:rPr lang="ru-RU" b="1" dirty="0"/>
              <a:t>Обучение В ТРЕНИНГЕ</a:t>
            </a:r>
            <a:endParaRPr lang="ru-KZ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A4775-3462-46D4-8ED9-D221C5292F6C}"/>
              </a:ext>
            </a:extLst>
          </p:cNvPr>
          <p:cNvSpPr txBox="1"/>
          <p:nvPr/>
        </p:nvSpPr>
        <p:spPr>
          <a:xfrm>
            <a:off x="7381742" y="3810934"/>
            <a:ext cx="299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вариант 2</a:t>
            </a:r>
          </a:p>
          <a:p>
            <a:pPr algn="ctr"/>
            <a:r>
              <a:rPr lang="ru-RU" b="1" dirty="0"/>
              <a:t>ПОЭТАПНОЕ обучение</a:t>
            </a:r>
            <a:endParaRPr lang="ru-KZ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84FC8-8E8B-4924-8327-AC028B97FACC}"/>
              </a:ext>
            </a:extLst>
          </p:cNvPr>
          <p:cNvSpPr txBox="1"/>
          <p:nvPr/>
        </p:nvSpPr>
        <p:spPr>
          <a:xfrm>
            <a:off x="4908014" y="3705878"/>
            <a:ext cx="237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Онлайн   </a:t>
            </a:r>
          </a:p>
          <a:p>
            <a:pPr algn="ctr"/>
            <a:r>
              <a:rPr lang="ru-RU" dirty="0"/>
              <a:t>/ </a:t>
            </a:r>
          </a:p>
          <a:p>
            <a:pPr algn="ctr"/>
            <a:r>
              <a:rPr lang="ru-RU" dirty="0"/>
              <a:t>офлайн</a:t>
            </a:r>
            <a:endParaRPr lang="ru-KZ" dirty="0"/>
          </a:p>
        </p:txBody>
      </p:sp>
      <p:pic>
        <p:nvPicPr>
          <p:cNvPr id="7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63A1EA-451E-4E44-9250-1FE423E714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Стрелка: вверх 8">
            <a:extLst>
              <a:ext uri="{FF2B5EF4-FFF2-40B4-BE49-F238E27FC236}">
                <a16:creationId xmlns:a16="http://schemas.microsoft.com/office/drawing/2014/main" id="{F0D5C68C-226B-4A8A-AC21-392CFA400122}"/>
              </a:ext>
            </a:extLst>
          </p:cNvPr>
          <p:cNvSpPr/>
          <p:nvPr/>
        </p:nvSpPr>
        <p:spPr>
          <a:xfrm rot="13627670">
            <a:off x="3919068" y="2245669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7A2009C3-CE13-409E-AF41-8FB58576BD66}"/>
              </a:ext>
            </a:extLst>
          </p:cNvPr>
          <p:cNvSpPr/>
          <p:nvPr/>
        </p:nvSpPr>
        <p:spPr>
          <a:xfrm rot="8257606">
            <a:off x="7798080" y="2277433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26C90560-7E68-4056-A140-E684BB734486}"/>
              </a:ext>
            </a:extLst>
          </p:cNvPr>
          <p:cNvSpPr/>
          <p:nvPr/>
        </p:nvSpPr>
        <p:spPr>
          <a:xfrm rot="13627670">
            <a:off x="6504939" y="4900658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5" name="Стрелка: вверх 14">
            <a:extLst>
              <a:ext uri="{FF2B5EF4-FFF2-40B4-BE49-F238E27FC236}">
                <a16:creationId xmlns:a16="http://schemas.microsoft.com/office/drawing/2014/main" id="{47155C42-B73E-4B11-9E9B-D90E2504FC6F}"/>
              </a:ext>
            </a:extLst>
          </p:cNvPr>
          <p:cNvSpPr/>
          <p:nvPr/>
        </p:nvSpPr>
        <p:spPr>
          <a:xfrm rot="8257606">
            <a:off x="4771207" y="4886439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1577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FF083FF7-B47B-49D3-8646-57B2FFB9C2B2}"/>
              </a:ext>
            </a:extLst>
          </p:cNvPr>
          <p:cNvSpPr/>
          <p:nvPr/>
        </p:nvSpPr>
        <p:spPr>
          <a:xfrm>
            <a:off x="6920354" y="2983091"/>
            <a:ext cx="4326835" cy="3734107"/>
          </a:xfrm>
          <a:prstGeom prst="flowChartAlternateProcess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8366BA7F-526F-4569-A08F-E7A07D1C64F2}"/>
              </a:ext>
            </a:extLst>
          </p:cNvPr>
          <p:cNvSpPr/>
          <p:nvPr/>
        </p:nvSpPr>
        <p:spPr>
          <a:xfrm>
            <a:off x="1203795" y="2983091"/>
            <a:ext cx="4326835" cy="373410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id="{DB1EB658-CB89-4B9B-929A-CCAFAA588F60}"/>
              </a:ext>
            </a:extLst>
          </p:cNvPr>
          <p:cNvSpPr/>
          <p:nvPr/>
        </p:nvSpPr>
        <p:spPr>
          <a:xfrm>
            <a:off x="1203795" y="2523984"/>
            <a:ext cx="4326835" cy="600714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48189CFE-B2D9-435A-A013-2447A5141AA6}"/>
              </a:ext>
            </a:extLst>
          </p:cNvPr>
          <p:cNvSpPr/>
          <p:nvPr/>
        </p:nvSpPr>
        <p:spPr>
          <a:xfrm>
            <a:off x="7067882" y="2565545"/>
            <a:ext cx="4031781" cy="559153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BB90C6-0BA5-420A-A3F6-2E52CE0E00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0755F81A-DC4B-4863-B2AA-C8C424B83BD1}"/>
              </a:ext>
            </a:extLst>
          </p:cNvPr>
          <p:cNvSpPr/>
          <p:nvPr/>
        </p:nvSpPr>
        <p:spPr>
          <a:xfrm>
            <a:off x="4181060" y="140801"/>
            <a:ext cx="4326835" cy="1219378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92496-418B-4BE0-AA50-AA6CF1C3F2E6}"/>
              </a:ext>
            </a:extLst>
          </p:cNvPr>
          <p:cNvSpPr txBox="1"/>
          <p:nvPr/>
        </p:nvSpPr>
        <p:spPr>
          <a:xfrm>
            <a:off x="4340018" y="353316"/>
            <a:ext cx="4008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вариант 1</a:t>
            </a:r>
          </a:p>
          <a:p>
            <a:pPr algn="ctr"/>
            <a:r>
              <a:rPr lang="ru-RU" sz="2400" b="1" dirty="0"/>
              <a:t>Обучение В ТРЕНИНГЕ</a:t>
            </a:r>
            <a:endParaRPr lang="ru-KZ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6A41C-7F48-45A1-839E-18D4ADE5F341}"/>
              </a:ext>
            </a:extLst>
          </p:cNvPr>
          <p:cNvSpPr txBox="1"/>
          <p:nvPr/>
        </p:nvSpPr>
        <p:spPr>
          <a:xfrm>
            <a:off x="7202077" y="2614288"/>
            <a:ext cx="378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Дистанционно</a:t>
            </a:r>
            <a:r>
              <a:rPr lang="en-US" sz="2400" dirty="0"/>
              <a:t>/</a:t>
            </a:r>
            <a:r>
              <a:rPr lang="en-US" sz="2400" b="1" dirty="0"/>
              <a:t> on</a:t>
            </a:r>
            <a:r>
              <a:rPr lang="en-US" sz="2400" dirty="0"/>
              <a:t>line</a:t>
            </a:r>
            <a:endParaRPr lang="ru-KZ" sz="2400" dirty="0"/>
          </a:p>
        </p:txBody>
      </p: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2712FE56-2CB4-4342-8B80-5DF69F8CE158}"/>
              </a:ext>
            </a:extLst>
          </p:cNvPr>
          <p:cNvSpPr/>
          <p:nvPr/>
        </p:nvSpPr>
        <p:spPr>
          <a:xfrm rot="13627670">
            <a:off x="4595120" y="1419328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45841A35-EAF4-4757-B094-5D0F292E5BF9}"/>
              </a:ext>
            </a:extLst>
          </p:cNvPr>
          <p:cNvSpPr/>
          <p:nvPr/>
        </p:nvSpPr>
        <p:spPr>
          <a:xfrm rot="8257606">
            <a:off x="7188480" y="1479501"/>
            <a:ext cx="625790" cy="111815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4993609-0FC6-4262-AE3C-85CD0A77927D}"/>
              </a:ext>
            </a:extLst>
          </p:cNvPr>
          <p:cNvSpPr/>
          <p:nvPr/>
        </p:nvSpPr>
        <p:spPr>
          <a:xfrm>
            <a:off x="2330449" y="2604504"/>
            <a:ext cx="2206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Очно/</a:t>
            </a:r>
            <a:r>
              <a:rPr lang="en-US" sz="2400" b="1" dirty="0"/>
              <a:t>off</a:t>
            </a:r>
            <a:r>
              <a:rPr lang="en-US" sz="2400" dirty="0"/>
              <a:t>line</a:t>
            </a:r>
            <a:r>
              <a:rPr lang="ru-RU" sz="2400" dirty="0"/>
              <a:t> </a:t>
            </a:r>
            <a:endParaRPr lang="ru-KZ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E3D92E-6CD5-4738-8B0C-669CA0F868ED}"/>
              </a:ext>
            </a:extLst>
          </p:cNvPr>
          <p:cNvSpPr txBox="1"/>
          <p:nvPr/>
        </p:nvSpPr>
        <p:spPr>
          <a:xfrm>
            <a:off x="1484243" y="3356637"/>
            <a:ext cx="38338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классе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полный тренинг-день, </a:t>
            </a:r>
          </a:p>
          <a:p>
            <a:r>
              <a:rPr lang="ru-RU" dirty="0"/>
              <a:t>или 2 дня по 3-4 часа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Кол-во детей </a:t>
            </a:r>
            <a:r>
              <a:rPr lang="ru-RU" b="1" dirty="0"/>
              <a:t>от 8 до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u="sng" dirty="0"/>
              <a:t>Вам понадобиться: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Ноутбук и проектор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Флипчарты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Стикеры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маркеры</a:t>
            </a:r>
          </a:p>
          <a:p>
            <a:r>
              <a:rPr lang="ru-RU" dirty="0"/>
              <a:t> </a:t>
            </a:r>
            <a:endParaRPr lang="ru-K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7EBE44-2AF1-4089-9EC9-5CC1F5C87873}"/>
              </a:ext>
            </a:extLst>
          </p:cNvPr>
          <p:cNvSpPr txBox="1"/>
          <p:nvPr/>
        </p:nvSpPr>
        <p:spPr>
          <a:xfrm>
            <a:off x="7265830" y="3429000"/>
            <a:ext cx="38338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ru-RU" dirty="0" err="1"/>
              <a:t>вебинарной</a:t>
            </a:r>
            <a:r>
              <a:rPr lang="ru-RU" dirty="0"/>
              <a:t> комнате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полный тренинг-день, </a:t>
            </a:r>
          </a:p>
          <a:p>
            <a:r>
              <a:rPr lang="ru-RU" dirty="0"/>
              <a:t>или 2 дня по 3-4 часа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Кол-во детей </a:t>
            </a:r>
            <a:r>
              <a:rPr lang="ru-RU" b="1" dirty="0"/>
              <a:t>от 4 до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u="sng" dirty="0"/>
              <a:t>Вам понадобиться: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Компьютер/ноутбук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Виртуальная доска для групповой работы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4640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4DC5C-B705-4792-B162-7ECDA1B4A1CE}"/>
              </a:ext>
            </a:extLst>
          </p:cNvPr>
          <p:cNvSpPr txBox="1"/>
          <p:nvPr/>
        </p:nvSpPr>
        <p:spPr>
          <a:xfrm>
            <a:off x="4803913" y="349762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программы</a:t>
            </a:r>
            <a:endParaRPr lang="ru-KZ" dirty="0"/>
          </a:p>
        </p:txBody>
      </p:sp>
      <p:pic>
        <p:nvPicPr>
          <p:cNvPr id="5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27E8B-20FF-49E9-91DF-FBDF2D0BC8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BF864EBF-B27A-4378-A8A7-F0C857C417A8}"/>
              </a:ext>
            </a:extLst>
          </p:cNvPr>
          <p:cNvSpPr/>
          <p:nvPr/>
        </p:nvSpPr>
        <p:spPr>
          <a:xfrm>
            <a:off x="9395790" y="-8975"/>
            <a:ext cx="2796210" cy="777601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1AEE9-4158-4FEE-A124-6052858F8612}"/>
              </a:ext>
            </a:extLst>
          </p:cNvPr>
          <p:cNvSpPr txBox="1"/>
          <p:nvPr/>
        </p:nvSpPr>
        <p:spPr>
          <a:xfrm>
            <a:off x="9395791" y="57375"/>
            <a:ext cx="279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вариант 1</a:t>
            </a:r>
          </a:p>
          <a:p>
            <a:pPr algn="ctr"/>
            <a:r>
              <a:rPr lang="ru-RU" sz="1600" b="1" dirty="0"/>
              <a:t>Обучение В ТРЕНИНГЕ</a:t>
            </a:r>
            <a:endParaRPr lang="ru-KZ" sz="1600" b="1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FAA8C520-F4CF-400F-B35A-32D5C7251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39258"/>
              </p:ext>
            </p:extLst>
          </p:nvPr>
        </p:nvGraphicFramePr>
        <p:xfrm>
          <a:off x="354842" y="768626"/>
          <a:ext cx="11573301" cy="634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865">
                  <a:extLst>
                    <a:ext uri="{9D8B030D-6E8A-4147-A177-3AD203B41FA5}">
                      <a16:colId xmlns:a16="http://schemas.microsoft.com/office/drawing/2014/main" val="2453506646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1662536849"/>
                    </a:ext>
                  </a:extLst>
                </a:gridCol>
                <a:gridCol w="5090615">
                  <a:extLst>
                    <a:ext uri="{9D8B030D-6E8A-4147-A177-3AD203B41FA5}">
                      <a16:colId xmlns:a16="http://schemas.microsoft.com/office/drawing/2014/main" val="5434561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День 1</a:t>
                      </a:r>
                      <a:endParaRPr lang="ru-KZ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8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 программе </a:t>
                      </a:r>
                      <a:r>
                        <a:rPr lang="en-US" sz="1800" dirty="0" err="1"/>
                        <a:t>NXplorers</a:t>
                      </a:r>
                      <a:endParaRPr lang="ru-RU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Просмотр ролика о текущем состоянии жизни на Земле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ighlight>
                            <a:srgbClr val="00FFFF"/>
                          </a:highlight>
                        </a:rPr>
                        <a:t>Здесь на </a:t>
                      </a:r>
                      <a:r>
                        <a:rPr lang="ru-RU" dirty="0" err="1">
                          <a:highlight>
                            <a:srgbClr val="00FFFF"/>
                          </a:highlight>
                        </a:rPr>
                        <a:t>каз</a:t>
                      </a:r>
                      <a:endParaRPr lang="ru-KZ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30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Работа в командах по 4-5 чел – знакомство, выбор названия команды, сбор проблем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4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Как составить </a:t>
                      </a:r>
                      <a:r>
                        <a:rPr lang="ru-RU" b="1" dirty="0"/>
                        <a:t>рамочный вопрос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Просмотр ролика</a:t>
                      </a:r>
                      <a:endParaRPr lang="ru-K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36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Разработка рамочного вопроса в командах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41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/>
                        <a:t>Инструмент «Круг связей»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Просмотр ролика</a:t>
                      </a:r>
                      <a:endParaRPr lang="ru-K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88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Работа в командах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4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Презентации результатов работы команд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1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/>
                        <a:t>Инструмент «Квадрант Сценарного Планирования»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Просмотр ролика</a:t>
                      </a:r>
                      <a:endParaRPr lang="ru-K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94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Работа в командах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8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Презентации результатов работы команд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89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Подведение итогов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09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34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4DC5C-B705-4792-B162-7ECDA1B4A1CE}"/>
              </a:ext>
            </a:extLst>
          </p:cNvPr>
          <p:cNvSpPr txBox="1"/>
          <p:nvPr/>
        </p:nvSpPr>
        <p:spPr>
          <a:xfrm>
            <a:off x="4803913" y="231382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программы</a:t>
            </a:r>
            <a:endParaRPr lang="ru-KZ" dirty="0"/>
          </a:p>
        </p:txBody>
      </p:sp>
      <p:pic>
        <p:nvPicPr>
          <p:cNvPr id="5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427E8B-20FF-49E9-91DF-FBDF2D0BC8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BF864EBF-B27A-4378-A8A7-F0C857C417A8}"/>
              </a:ext>
            </a:extLst>
          </p:cNvPr>
          <p:cNvSpPr/>
          <p:nvPr/>
        </p:nvSpPr>
        <p:spPr>
          <a:xfrm>
            <a:off x="9395790" y="-8975"/>
            <a:ext cx="2796210" cy="777601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1AEE9-4158-4FEE-A124-6052858F8612}"/>
              </a:ext>
            </a:extLst>
          </p:cNvPr>
          <p:cNvSpPr txBox="1"/>
          <p:nvPr/>
        </p:nvSpPr>
        <p:spPr>
          <a:xfrm>
            <a:off x="9395791" y="57375"/>
            <a:ext cx="279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вариант 1</a:t>
            </a:r>
          </a:p>
          <a:p>
            <a:pPr algn="ctr"/>
            <a:r>
              <a:rPr lang="ru-RU" sz="1600" b="1" dirty="0"/>
              <a:t>Обучение В ТРЕНИНГЕ</a:t>
            </a:r>
            <a:endParaRPr lang="ru-KZ" sz="1600" b="1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FAA8C520-F4CF-400F-B35A-32D5C7251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948919"/>
              </p:ext>
            </p:extLst>
          </p:nvPr>
        </p:nvGraphicFramePr>
        <p:xfrm>
          <a:off x="354842" y="768626"/>
          <a:ext cx="11573301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0865">
                  <a:extLst>
                    <a:ext uri="{9D8B030D-6E8A-4147-A177-3AD203B41FA5}">
                      <a16:colId xmlns:a16="http://schemas.microsoft.com/office/drawing/2014/main" val="2453506646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1662536849"/>
                    </a:ext>
                  </a:extLst>
                </a:gridCol>
                <a:gridCol w="5090615">
                  <a:extLst>
                    <a:ext uri="{9D8B030D-6E8A-4147-A177-3AD203B41FA5}">
                      <a16:colId xmlns:a16="http://schemas.microsoft.com/office/drawing/2014/main" val="54345611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FFFF00"/>
                          </a:solidFill>
                        </a:rPr>
                        <a:t>День 2</a:t>
                      </a:r>
                      <a:endParaRPr lang="ru-KZ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8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Закрепление материала День1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Правила работы с идеями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ighlight>
                            <a:srgbClr val="00FFFF"/>
                          </a:highlight>
                        </a:rPr>
                        <a:t>Здесь на </a:t>
                      </a:r>
                      <a:r>
                        <a:rPr lang="ru-RU" dirty="0" err="1">
                          <a:highlight>
                            <a:srgbClr val="00FFFF"/>
                          </a:highlight>
                        </a:rPr>
                        <a:t>каз</a:t>
                      </a:r>
                      <a:endParaRPr lang="ru-KZ" dirty="0">
                        <a:highlight>
                          <a:srgbClr val="00FFFF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30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Работа в командах – генерация идей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4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/>
                        <a:t>Инструмент «Воронка осуществимости»</a:t>
                      </a:r>
                    </a:p>
                    <a:p>
                      <a:r>
                        <a:rPr lang="ru-RU" sz="1800" b="0" dirty="0"/>
                        <a:t>Просмотр ролика</a:t>
                      </a:r>
                      <a:endParaRPr lang="ru-K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636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Работа в командах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41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Презентации результатов работы команд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88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/>
                        <a:t>Инструмент «Пирамида Убеждения»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/>
                        <a:t>Просмотр ролика</a:t>
                      </a:r>
                      <a:endParaRPr lang="ru-K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4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Работа в командах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31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Презентации результатов работы команд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94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Подведение итогов. </a:t>
                      </a:r>
                    </a:p>
                    <a:p>
                      <a:r>
                        <a:rPr lang="ru-RU" dirty="0"/>
                        <a:t>Сбор ожиданий по участию в конкурсе проектов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8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47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id="{6443E50D-5405-4DAB-A63C-B3C5838897AD}"/>
              </a:ext>
            </a:extLst>
          </p:cNvPr>
          <p:cNvSpPr/>
          <p:nvPr/>
        </p:nvSpPr>
        <p:spPr>
          <a:xfrm>
            <a:off x="7570118" y="0"/>
            <a:ext cx="4326835" cy="1598681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050" name="Picture 2" descr="NXplorers training in Bintan Indonesia">
            <a:extLst>
              <a:ext uri="{FF2B5EF4-FFF2-40B4-BE49-F238E27FC236}">
                <a16:creationId xmlns:a16="http://schemas.microsoft.com/office/drawing/2014/main" id="{9A8DABEC-20A8-4E6A-B9BA-7D09512CDE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30338" r="28043" b="1174"/>
          <a:stretch/>
        </p:blipFill>
        <p:spPr bwMode="auto">
          <a:xfrm>
            <a:off x="6533321" y="2161111"/>
            <a:ext cx="5658679" cy="469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1AD205CA-18AE-4D64-97BE-A50FB2A2FE95}"/>
              </a:ext>
            </a:extLst>
          </p:cNvPr>
          <p:cNvSpPr/>
          <p:nvPr/>
        </p:nvSpPr>
        <p:spPr>
          <a:xfrm>
            <a:off x="3061253" y="-26503"/>
            <a:ext cx="4326835" cy="162518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6EE77E05-B990-44D9-9BDE-A3C58C57CDA3}"/>
              </a:ext>
            </a:extLst>
          </p:cNvPr>
          <p:cNvSpPr/>
          <p:nvPr/>
        </p:nvSpPr>
        <p:spPr>
          <a:xfrm>
            <a:off x="1" y="629302"/>
            <a:ext cx="3061252" cy="600714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B24694-A9C4-4152-BE76-3E36A15350FA}"/>
              </a:ext>
            </a:extLst>
          </p:cNvPr>
          <p:cNvSpPr/>
          <p:nvPr/>
        </p:nvSpPr>
        <p:spPr>
          <a:xfrm>
            <a:off x="559574" y="728594"/>
            <a:ext cx="2206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Очно/</a:t>
            </a:r>
            <a:r>
              <a:rPr lang="en-US" sz="2400" b="1" dirty="0"/>
              <a:t>off</a:t>
            </a:r>
            <a:r>
              <a:rPr lang="en-US" sz="2400" dirty="0"/>
              <a:t>line</a:t>
            </a:r>
            <a:r>
              <a:rPr lang="ru-RU" sz="2400" dirty="0"/>
              <a:t> </a:t>
            </a:r>
            <a:endParaRPr lang="ru-KZ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25DDB-220C-4564-997B-CCCE5653ACE4}"/>
              </a:ext>
            </a:extLst>
          </p:cNvPr>
          <p:cNvSpPr txBox="1"/>
          <p:nvPr/>
        </p:nvSpPr>
        <p:spPr>
          <a:xfrm>
            <a:off x="7816618" y="121353"/>
            <a:ext cx="3833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Вам понадобиться: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Ноутбук и проектор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Флипчарты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Стикеры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маркеры</a:t>
            </a:r>
          </a:p>
        </p:txBody>
      </p:sp>
      <p:pic>
        <p:nvPicPr>
          <p:cNvPr id="2052" name="Picture 4" descr="NXplorers training in Bintan Indonesia">
            <a:extLst>
              <a:ext uri="{FF2B5EF4-FFF2-40B4-BE49-F238E27FC236}">
                <a16:creationId xmlns:a16="http://schemas.microsoft.com/office/drawing/2014/main" id="{9AD852EF-7435-4869-83DA-10803715A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4279"/>
          <a:stretch/>
        </p:blipFill>
        <p:spPr bwMode="auto">
          <a:xfrm>
            <a:off x="0" y="2161110"/>
            <a:ext cx="6501066" cy="469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A96D6C-6FA0-480D-9C82-C05D08CF67F1}"/>
              </a:ext>
            </a:extLst>
          </p:cNvPr>
          <p:cNvSpPr/>
          <p:nvPr/>
        </p:nvSpPr>
        <p:spPr>
          <a:xfrm>
            <a:off x="3243283" y="155758"/>
            <a:ext cx="3820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классе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полный тренинг-день, </a:t>
            </a:r>
          </a:p>
          <a:p>
            <a:r>
              <a:rPr lang="ru-RU" dirty="0"/>
              <a:t>или 2 дня по 3-4 часа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Кол-во детей </a:t>
            </a:r>
            <a:r>
              <a:rPr lang="ru-RU" b="1" dirty="0"/>
              <a:t>от 8 до 24</a:t>
            </a:r>
          </a:p>
        </p:txBody>
      </p:sp>
      <p:pic>
        <p:nvPicPr>
          <p:cNvPr id="10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DCDDEC-EC89-4955-B4BE-85D38D05BB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7411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CF341D-400D-4A3F-AD09-DDF1A3ADFF0C}"/>
              </a:ext>
            </a:extLst>
          </p:cNvPr>
          <p:cNvSpPr/>
          <p:nvPr/>
        </p:nvSpPr>
        <p:spPr>
          <a:xfrm>
            <a:off x="147528" y="2279676"/>
            <a:ext cx="5643672" cy="3710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96336268-66DD-4533-A108-C1FD1BFC905B}"/>
              </a:ext>
            </a:extLst>
          </p:cNvPr>
          <p:cNvSpPr/>
          <p:nvPr/>
        </p:nvSpPr>
        <p:spPr>
          <a:xfrm>
            <a:off x="4067850" y="0"/>
            <a:ext cx="3944843" cy="1477329"/>
          </a:xfrm>
          <a:prstGeom prst="flowChartAlternateProcess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C5681FD5-0CCE-415C-A680-E589956FAE4C}"/>
              </a:ext>
            </a:extLst>
          </p:cNvPr>
          <p:cNvSpPr/>
          <p:nvPr/>
        </p:nvSpPr>
        <p:spPr>
          <a:xfrm>
            <a:off x="8149031" y="0"/>
            <a:ext cx="4031781" cy="1477330"/>
          </a:xfrm>
          <a:prstGeom prst="flowChartAlternateProcess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6FEA1-94A9-44DD-A033-9E8B87EBEDF3}"/>
              </a:ext>
            </a:extLst>
          </p:cNvPr>
          <p:cNvSpPr txBox="1"/>
          <p:nvPr/>
        </p:nvSpPr>
        <p:spPr>
          <a:xfrm>
            <a:off x="8483317" y="138499"/>
            <a:ext cx="383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Вам понадобиться: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Компьютер/ноутбук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Виртуальная доска для групповой работы </a:t>
            </a:r>
            <a:endParaRPr lang="ru-KZ" dirty="0"/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5070B887-CF3B-467C-9859-F9669155AE00}"/>
              </a:ext>
            </a:extLst>
          </p:cNvPr>
          <p:cNvSpPr/>
          <p:nvPr/>
        </p:nvSpPr>
        <p:spPr>
          <a:xfrm>
            <a:off x="38800" y="652275"/>
            <a:ext cx="4031781" cy="559153"/>
          </a:xfrm>
          <a:prstGeom prst="flowChartAlternateProcess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7D619A-5DAA-4D58-8866-CB0A182A2BA9}"/>
              </a:ext>
            </a:extLst>
          </p:cNvPr>
          <p:cNvSpPr txBox="1"/>
          <p:nvPr/>
        </p:nvSpPr>
        <p:spPr>
          <a:xfrm>
            <a:off x="279580" y="733052"/>
            <a:ext cx="378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Дистанционно</a:t>
            </a:r>
            <a:r>
              <a:rPr lang="en-US" sz="2400" dirty="0"/>
              <a:t>/</a:t>
            </a:r>
            <a:r>
              <a:rPr lang="en-US" sz="2400" b="1" dirty="0"/>
              <a:t> on</a:t>
            </a:r>
            <a:r>
              <a:rPr lang="en-US" sz="2400" dirty="0"/>
              <a:t>line</a:t>
            </a:r>
            <a:endParaRPr lang="ru-KZ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73EF54-92E8-4BFF-B791-5CD730C27C42}"/>
              </a:ext>
            </a:extLst>
          </p:cNvPr>
          <p:cNvSpPr/>
          <p:nvPr/>
        </p:nvSpPr>
        <p:spPr>
          <a:xfrm>
            <a:off x="4202045" y="186784"/>
            <a:ext cx="3651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</a:t>
            </a:r>
            <a:r>
              <a:rPr lang="ru-RU" dirty="0" err="1"/>
              <a:t>вебинарной</a:t>
            </a:r>
            <a:r>
              <a:rPr lang="ru-RU" dirty="0"/>
              <a:t> комнате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полный тренинг-день, </a:t>
            </a:r>
          </a:p>
          <a:p>
            <a:r>
              <a:rPr lang="ru-RU" dirty="0"/>
              <a:t>или 2 дня по 3-4 часа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Кол-во детей </a:t>
            </a:r>
            <a:r>
              <a:rPr lang="ru-RU" b="1" dirty="0"/>
              <a:t>от 4 до 10</a:t>
            </a:r>
          </a:p>
        </p:txBody>
      </p:sp>
      <p:pic>
        <p:nvPicPr>
          <p:cNvPr id="6146" name="Picture 2" descr="Zoom создает проблемы с безопасностью у Applе">
            <a:extLst>
              <a:ext uri="{FF2B5EF4-FFF2-40B4-BE49-F238E27FC236}">
                <a16:creationId xmlns:a16="http://schemas.microsoft.com/office/drawing/2014/main" id="{2BCE514A-9C9B-47AD-8A60-CC8A1D77F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2201" r="3059" b="3597"/>
          <a:stretch/>
        </p:blipFill>
        <p:spPr bwMode="auto">
          <a:xfrm>
            <a:off x="594631" y="2631855"/>
            <a:ext cx="2359547" cy="15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BC735-9E7B-4AC5-895D-F14132546C1B}"/>
              </a:ext>
            </a:extLst>
          </p:cNvPr>
          <p:cNvSpPr txBox="1"/>
          <p:nvPr/>
        </p:nvSpPr>
        <p:spPr>
          <a:xfrm>
            <a:off x="1165224" y="1910344"/>
            <a:ext cx="367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Платформы для вебинаров</a:t>
            </a:r>
            <a:endParaRPr lang="ru-KZ" b="1" dirty="0"/>
          </a:p>
        </p:txBody>
      </p:sp>
      <p:pic>
        <p:nvPicPr>
          <p:cNvPr id="11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F34AAA-B07D-4D5F-8FEC-BE6B860284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0449" cy="6007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48" name="Picture 4" descr="Jitsi Meet — надежный инструмент для организации видеосвязи">
            <a:extLst>
              <a:ext uri="{FF2B5EF4-FFF2-40B4-BE49-F238E27FC236}">
                <a16:creationId xmlns:a16="http://schemas.microsoft.com/office/drawing/2014/main" id="{8AAB4644-E110-4B61-824C-44953E397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7"/>
          <a:stretch/>
        </p:blipFill>
        <p:spPr bwMode="auto">
          <a:xfrm>
            <a:off x="1165224" y="4400379"/>
            <a:ext cx="3428580" cy="15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Отзывы о Microsoft Teams - программа для Windows">
            <a:extLst>
              <a:ext uri="{FF2B5EF4-FFF2-40B4-BE49-F238E27FC236}">
                <a16:creationId xmlns:a16="http://schemas.microsoft.com/office/drawing/2014/main" id="{FBBCB622-A961-4375-AF18-28FA7DECD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12731" r="6004" b="12245"/>
          <a:stretch/>
        </p:blipFill>
        <p:spPr bwMode="auto">
          <a:xfrm>
            <a:off x="3418532" y="2578837"/>
            <a:ext cx="1908314" cy="160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819656-83F5-4948-91C0-CDA6C2333ABF}"/>
              </a:ext>
            </a:extLst>
          </p:cNvPr>
          <p:cNvSpPr txBox="1"/>
          <p:nvPr/>
        </p:nvSpPr>
        <p:spPr>
          <a:xfrm>
            <a:off x="279580" y="6089840"/>
            <a:ext cx="504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Используйте ЛЮБУЮ, </a:t>
            </a:r>
          </a:p>
          <a:p>
            <a:pPr algn="ctr"/>
            <a:r>
              <a:rPr lang="ru-RU" b="1" dirty="0"/>
              <a:t>к которой привыкли</a:t>
            </a:r>
            <a:endParaRPr lang="ru-KZ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08D382E-3D4E-4A60-BF2D-D5DD9BF11787}"/>
              </a:ext>
            </a:extLst>
          </p:cNvPr>
          <p:cNvSpPr/>
          <p:nvPr/>
        </p:nvSpPr>
        <p:spPr>
          <a:xfrm>
            <a:off x="6225182" y="2305218"/>
            <a:ext cx="5643672" cy="3710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9E6A42-D77D-4954-A329-722806A38F24}"/>
              </a:ext>
            </a:extLst>
          </p:cNvPr>
          <p:cNvSpPr txBox="1"/>
          <p:nvPr/>
        </p:nvSpPr>
        <p:spPr>
          <a:xfrm>
            <a:off x="8149031" y="1937917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Online </a:t>
            </a:r>
            <a:r>
              <a:rPr lang="ru-RU" b="1" dirty="0"/>
              <a:t>доски</a:t>
            </a:r>
            <a:endParaRPr lang="ru-KZ" b="1" dirty="0"/>
          </a:p>
        </p:txBody>
      </p:sp>
      <p:pic>
        <p:nvPicPr>
          <p:cNvPr id="6152" name="Picture 8" descr="Как сделать онлайн-тренинг с помощью Miro">
            <a:extLst>
              <a:ext uri="{FF2B5EF4-FFF2-40B4-BE49-F238E27FC236}">
                <a16:creationId xmlns:a16="http://schemas.microsoft.com/office/drawing/2014/main" id="{C739C0A4-DF43-41DA-85BE-EB3B6FC1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54" y="2957829"/>
            <a:ext cx="1643048" cy="9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ural | Insight Platforms | Solutions For Research &amp;amp; Analytics">
            <a:extLst>
              <a:ext uri="{FF2B5EF4-FFF2-40B4-BE49-F238E27FC236}">
                <a16:creationId xmlns:a16="http://schemas.microsoft.com/office/drawing/2014/main" id="{2EDBAEF2-C308-4FD7-B2D1-28611C655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1" b="35620"/>
          <a:stretch/>
        </p:blipFill>
        <p:spPr bwMode="auto">
          <a:xfrm>
            <a:off x="8520746" y="2973096"/>
            <a:ext cx="3288349" cy="9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Jamboard - Free Software To Use for Remote Team-Building Programs">
            <a:extLst>
              <a:ext uri="{FF2B5EF4-FFF2-40B4-BE49-F238E27FC236}">
                <a16:creationId xmlns:a16="http://schemas.microsoft.com/office/drawing/2014/main" id="{3BAD5E6E-2BD5-4B28-A370-BA4174B7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447" y="4064853"/>
            <a:ext cx="1770722" cy="177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Приложения в Google Play – Google Презентации">
            <a:extLst>
              <a:ext uri="{FF2B5EF4-FFF2-40B4-BE49-F238E27FC236}">
                <a16:creationId xmlns:a16="http://schemas.microsoft.com/office/drawing/2014/main" id="{26DE6EF6-0AE5-41AE-B973-D9005F049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74" y="3955517"/>
            <a:ext cx="1514546" cy="15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01EA6B-7101-4F51-A898-9188EBA8632B}"/>
              </a:ext>
            </a:extLst>
          </p:cNvPr>
          <p:cNvSpPr/>
          <p:nvPr/>
        </p:nvSpPr>
        <p:spPr>
          <a:xfrm>
            <a:off x="9128287" y="5356012"/>
            <a:ext cx="2506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dirty="0" err="1">
                <a:solidFill>
                  <a:srgbClr val="FF6600"/>
                </a:solidFill>
              </a:rPr>
              <a:t>google</a:t>
            </a:r>
            <a:r>
              <a:rPr lang="ru-KZ" dirty="0">
                <a:solidFill>
                  <a:srgbClr val="FF6600"/>
                </a:solidFill>
              </a:rPr>
              <a:t>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4723141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43941"/>
      </a:dk2>
      <a:lt2>
        <a:srgbClr val="E8E6E2"/>
      </a:lt2>
      <a:accent1>
        <a:srgbClr val="94A4C5"/>
      </a:accent1>
      <a:accent2>
        <a:srgbClr val="7FAABA"/>
      </a:accent2>
      <a:accent3>
        <a:srgbClr val="82ACA6"/>
      </a:accent3>
      <a:accent4>
        <a:srgbClr val="77AE8F"/>
      </a:accent4>
      <a:accent5>
        <a:srgbClr val="81AD82"/>
      </a:accent5>
      <a:accent6>
        <a:srgbClr val="8AAB75"/>
      </a:accent6>
      <a:hlink>
        <a:srgbClr val="93815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648</Words>
  <Application>Microsoft Office PowerPoint</Application>
  <PresentationFormat>Широкоэкранный</PresentationFormat>
  <Paragraphs>201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Meiryo</vt:lpstr>
      <vt:lpstr>Arial</vt:lpstr>
      <vt:lpstr>Calibri</vt:lpstr>
      <vt:lpstr>Corbel</vt:lpstr>
      <vt:lpstr>Futura PT Medium</vt:lpstr>
      <vt:lpstr>Lato</vt:lpstr>
      <vt:lpstr>SketchLinesVTI</vt:lpstr>
      <vt:lpstr>Обучение детей программе  NXplorers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программе  NXplorers</dc:title>
  <dc:creator>User</dc:creator>
  <cp:lastModifiedBy>User</cp:lastModifiedBy>
  <cp:revision>1</cp:revision>
  <dcterms:created xsi:type="dcterms:W3CDTF">2021-09-16T20:52:19Z</dcterms:created>
  <dcterms:modified xsi:type="dcterms:W3CDTF">2021-09-17T08:55:10Z</dcterms:modified>
</cp:coreProperties>
</file>